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19"/>
  </p:notesMasterIdLst>
  <p:handoutMasterIdLst>
    <p:handoutMasterId r:id="rId20"/>
  </p:handoutMasterIdLst>
  <p:sldIdLst>
    <p:sldId id="547" r:id="rId2"/>
    <p:sldId id="550" r:id="rId3"/>
    <p:sldId id="563" r:id="rId4"/>
    <p:sldId id="603" r:id="rId5"/>
    <p:sldId id="605" r:id="rId6"/>
    <p:sldId id="606" r:id="rId7"/>
    <p:sldId id="564" r:id="rId8"/>
    <p:sldId id="607" r:id="rId9"/>
    <p:sldId id="599" r:id="rId10"/>
    <p:sldId id="585" r:id="rId11"/>
    <p:sldId id="601" r:id="rId12"/>
    <p:sldId id="586" r:id="rId13"/>
    <p:sldId id="608" r:id="rId14"/>
    <p:sldId id="562" r:id="rId15"/>
    <p:sldId id="554" r:id="rId16"/>
    <p:sldId id="552" r:id="rId17"/>
    <p:sldId id="553" r:id="rId18"/>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A3175D64-74E5-4B6B-A781-BDCFF955517E}">
          <p14:sldIdLst>
            <p14:sldId id="547"/>
            <p14:sldId id="550"/>
            <p14:sldId id="563"/>
            <p14:sldId id="603"/>
            <p14:sldId id="605"/>
            <p14:sldId id="606"/>
            <p14:sldId id="564"/>
            <p14:sldId id="607"/>
            <p14:sldId id="599"/>
            <p14:sldId id="585"/>
            <p14:sldId id="601"/>
            <p14:sldId id="586"/>
            <p14:sldId id="608"/>
            <p14:sldId id="562"/>
            <p14:sldId id="554"/>
            <p14:sldId id="552"/>
            <p14:sldId id="5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747"/>
    <a:srgbClr val="996633"/>
    <a:srgbClr val="FF9900"/>
    <a:srgbClr val="FF7F7F"/>
    <a:srgbClr val="7F1F1F"/>
    <a:srgbClr val="7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4" autoAdjust="0"/>
    <p:restoredTop sz="94660"/>
  </p:normalViewPr>
  <p:slideViewPr>
    <p:cSldViewPr>
      <p:cViewPr varScale="1">
        <p:scale>
          <a:sx n="84" d="100"/>
          <a:sy n="84" d="100"/>
        </p:scale>
        <p:origin x="1122" y="114"/>
      </p:cViewPr>
      <p:guideLst>
        <p:guide orient="horz" pos="2160"/>
        <p:guide pos="2880"/>
      </p:guideLst>
    </p:cSldViewPr>
  </p:slideViewPr>
  <p:notesTextViewPr>
    <p:cViewPr>
      <p:scale>
        <a:sx n="100" d="100"/>
        <a:sy n="100" d="100"/>
      </p:scale>
      <p:origin x="0" y="0"/>
    </p:cViewPr>
  </p:notesTextViewPr>
  <p:notesViewPr>
    <p:cSldViewPr>
      <p:cViewPr varScale="1">
        <p:scale>
          <a:sx n="90" d="100"/>
          <a:sy n="90" d="100"/>
        </p:scale>
        <p:origin x="1644" y="72"/>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72E8B3F-6C5A-4B25-BF01-B9CB9706263B}" type="datetimeFigureOut">
              <a:rPr lang="en-CA" smtClean="0"/>
              <a:t>2021-11-26</a:t>
            </a:fld>
            <a:endParaRPr lang="en-CA"/>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196729F5-A69B-472A-BBDE-AD04EDC179DE}" type="slidenum">
              <a:rPr lang="en-CA" smtClean="0"/>
              <a:t>‹#›</a:t>
            </a:fld>
            <a:endParaRPr lang="en-CA"/>
          </a:p>
        </p:txBody>
      </p:sp>
    </p:spTree>
    <p:extLst>
      <p:ext uri="{BB962C8B-B14F-4D97-AF65-F5344CB8AC3E}">
        <p14:creationId xmlns:p14="http://schemas.microsoft.com/office/powerpoint/2010/main" val="212380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11/26/2021</a:t>
            </a:fld>
            <a:endParaRPr lang="en-CA"/>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8.png"/><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8048" y="3111103"/>
            <a:ext cx="6046440" cy="1470025"/>
          </a:xfrm>
        </p:spPr>
        <p:txBody>
          <a:bodyPr>
            <a:normAutofit/>
          </a:bodyPr>
          <a:lstStyle>
            <a:lvl1pPr>
              <a:defRPr sz="4000" b="1">
                <a:solidFill>
                  <a:schemeClr val="bg1">
                    <a:lumMod val="95000"/>
                  </a:schemeClr>
                </a:solidFill>
              </a:defRPr>
            </a:lvl1pPr>
          </a:lstStyle>
          <a:p>
            <a:r>
              <a:rPr lang="en-US" dirty="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ece</a:t>
            </a:r>
            <a:r>
              <a:rPr lang="en-US" sz="2000" dirty="0">
                <a:solidFill>
                  <a:schemeClr val="bg1"/>
                </a:solidFill>
                <a:latin typeface="Constantia" panose="02030602050306030303" pitchFamily="18" charset="0"/>
                <a:cs typeface="Arial" pitchFamily="34" charset="0"/>
              </a:rPr>
              <a:t> 150</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Fundamentals of Programming</a:t>
            </a:r>
          </a:p>
        </p:txBody>
      </p:sp>
      <p:sp>
        <p:nvSpPr>
          <p:cNvPr id="7" name="Text Box 14"/>
          <p:cNvSpPr txBox="1">
            <a:spLocks noChangeArrowheads="1"/>
          </p:cNvSpPr>
          <p:nvPr userDrawn="1"/>
        </p:nvSpPr>
        <p:spPr bwMode="auto">
          <a:xfrm>
            <a:off x="6012160" y="5576753"/>
            <a:ext cx="2952328" cy="1092607"/>
          </a:xfrm>
          <a:prstGeom prst="rect">
            <a:avLst/>
          </a:prstGeom>
          <a:noFill/>
          <a:ln w="9525">
            <a:noFill/>
            <a:miter lim="800000"/>
            <a:headEnd/>
            <a:tailEnd/>
          </a:ln>
          <a:effectLst>
            <a:outerShdw blurRad="50800" dist="25400" dir="2700000" algn="tl" rotWithShape="0">
              <a:prstClr val="black"/>
            </a:outerShdw>
          </a:effectLst>
        </p:spPr>
        <p:txBody>
          <a:bodyPr wrap="square">
            <a:spAutoFit/>
          </a:bodyPr>
          <a:lstStyle/>
          <a:p>
            <a:pPr marL="0" marR="0" indent="0" algn="l" defTabSz="457200" rtl="0" eaLnBrk="1" fontAlgn="base" latinLnBrk="0" hangingPunct="1">
              <a:lnSpc>
                <a:spcPct val="100000"/>
              </a:lnSpc>
              <a:spcBef>
                <a:spcPct val="20000"/>
              </a:spcBef>
              <a:spcAft>
                <a:spcPct val="0"/>
              </a:spcAft>
              <a:buClrTx/>
              <a:buSzTx/>
              <a:buFontTx/>
              <a:buNone/>
              <a:tabLst/>
              <a:defRPr/>
            </a:pPr>
            <a:r>
              <a:rPr lang="en-US" sz="1100" b="0" kern="0" dirty="0">
                <a:solidFill>
                  <a:srgbClr val="FFFFFF"/>
                </a:solidFill>
                <a:latin typeface="Georgia" panose="02040502050405020303" pitchFamily="18" charset="0"/>
                <a:ea typeface="ＭＳ Ｐゴシック" charset="-128"/>
                <a:cs typeface="Arial" pitchFamily="34" charset="0"/>
              </a:rPr>
              <a:t>Douglas Wilhelm Harder, </a:t>
            </a:r>
            <a:r>
              <a:rPr lang="en-US" sz="1100" b="0" kern="0" dirty="0" err="1">
                <a:solidFill>
                  <a:srgbClr val="FFFFFF"/>
                </a:solidFill>
                <a:latin typeface="Georgia" panose="02040502050405020303" pitchFamily="18" charset="0"/>
                <a:ea typeface="ＭＳ Ｐゴシック" charset="-128"/>
                <a:cs typeface="Arial" pitchFamily="34" charset="0"/>
              </a:rPr>
              <a:t>M.Math</a:t>
            </a:r>
            <a:r>
              <a:rPr lang="en-US" sz="1100" b="0" kern="0" dirty="0">
                <a:solidFill>
                  <a:srgbClr val="FFFFFF"/>
                </a:solidFill>
                <a:latin typeface="Georgia" panose="02040502050405020303" pitchFamily="18" charset="0"/>
                <a:ea typeface="ＭＳ Ｐゴシック" charset="-128"/>
                <a:cs typeface="Arial" pitchFamily="34" charset="0"/>
              </a:rPr>
              <a:t>.</a:t>
            </a:r>
          </a:p>
          <a:p>
            <a:pPr defTabSz="457200">
              <a:spcBef>
                <a:spcPct val="20000"/>
              </a:spcBef>
              <a:defRPr/>
            </a:pPr>
            <a:r>
              <a:rPr lang="en-US" sz="1100" b="0" kern="0" dirty="0">
                <a:solidFill>
                  <a:srgbClr val="FFFFFF"/>
                </a:solidFill>
                <a:latin typeface="Georgia" panose="02040502050405020303" pitchFamily="18" charset="0"/>
                <a:ea typeface="ＭＳ Ｐゴシック" charset="-128"/>
                <a:cs typeface="Arial" pitchFamily="34" charset="0"/>
              </a:rPr>
              <a:t>Prof. Hiren Patel, Ph.D.</a:t>
            </a:r>
          </a:p>
          <a:p>
            <a:pPr defTabSz="457200">
              <a:spcBef>
                <a:spcPct val="20000"/>
              </a:spcBef>
              <a:defRPr/>
            </a:pPr>
            <a:r>
              <a:rPr lang="en-US" sz="900" kern="0" dirty="0">
                <a:solidFill>
                  <a:srgbClr val="FFFFFF"/>
                </a:solidFill>
                <a:latin typeface="Georgia" panose="02040502050405020303" pitchFamily="18" charset="0"/>
                <a:ea typeface="ＭＳ Ｐゴシック" charset="-128"/>
                <a:cs typeface="Arial" pitchFamily="34" charset="0"/>
              </a:rPr>
              <a:t>hiren.patel@uwaterloo.ca    dwharder@uwaterloo.ca</a:t>
            </a:r>
          </a:p>
          <a:p>
            <a:pPr defTabSz="457200">
              <a:spcBef>
                <a:spcPct val="20000"/>
              </a:spcBef>
              <a:defRPr/>
            </a:pPr>
            <a:endParaRPr lang="en-CA" sz="800" dirty="0">
              <a:solidFill>
                <a:srgbClr val="FFFFFF"/>
              </a:solidFill>
              <a:latin typeface="Georgia" panose="02040502050405020303" pitchFamily="18" charset="0"/>
              <a:ea typeface="ＭＳ Ｐゴシック" charset="-128"/>
            </a:endParaRPr>
          </a:p>
          <a:p>
            <a:pPr defTabSz="457200">
              <a:spcBef>
                <a:spcPct val="20000"/>
              </a:spcBef>
              <a:defRPr/>
            </a:pPr>
            <a:r>
              <a:rPr lang="en-CA" sz="850" dirty="0">
                <a:solidFill>
                  <a:srgbClr val="FFFFFF"/>
                </a:solidFill>
                <a:latin typeface="Georgia" panose="02040502050405020303" pitchFamily="18" charset="0"/>
                <a:ea typeface="ＭＳ Ｐゴシック" charset="-128"/>
              </a:rPr>
              <a:t>© 2018 by Douglas Wilhelm Harder and Hiren Patel.</a:t>
            </a:r>
          </a:p>
          <a:p>
            <a:pPr defTabSz="457200">
              <a:spcBef>
                <a:spcPct val="20000"/>
              </a:spcBef>
              <a:defRPr/>
            </a:pPr>
            <a:r>
              <a:rPr lang="en-CA" sz="850" dirty="0">
                <a:solidFill>
                  <a:srgbClr val="FFFFFF"/>
                </a:solidFill>
                <a:latin typeface="Georgia" panose="02040502050405020303" pitchFamily="18" charset="0"/>
                <a:ea typeface="ＭＳ Ｐゴシック" charset="-128"/>
              </a:rPr>
              <a:t>     Some rights reserved.</a:t>
            </a:r>
            <a:endParaRPr lang="en-US" sz="850" kern="0" dirty="0">
              <a:solidFill>
                <a:srgbClr val="FFFFFF"/>
              </a:solidFill>
              <a:latin typeface="Georgia" panose="02040502050405020303" pitchFamily="18" charset="0"/>
              <a:ea typeface="ＭＳ Ｐゴシック" charset="-128"/>
              <a:cs typeface="Arial" pitchFamily="34" charset="0"/>
            </a:endParaRPr>
          </a:p>
        </p:txBody>
      </p:sp>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6147"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2"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251520" y="5347583"/>
            <a:ext cx="1151257" cy="458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588938" y="188640"/>
            <a:ext cx="447558" cy="307777"/>
          </a:xfrm>
          <a:prstGeom prst="rect">
            <a:avLst/>
          </a:prstGeom>
          <a:noFill/>
        </p:spPr>
        <p:txBody>
          <a:bodyPr wrap="none">
            <a:spAutoFit/>
          </a:bodyPr>
          <a:lstStyle/>
          <a:p>
            <a:pPr algn="r">
              <a:defRPr/>
            </a:pPr>
            <a:fld id="{CB04C21C-B0BC-4588-B282-CC300FAFEEC9}" type="slidenum">
              <a:rPr lang="en-CA" sz="1400">
                <a:solidFill>
                  <a:schemeClr val="bg1"/>
                </a:solidFill>
                <a:latin typeface="Georgia" panose="02040502050405020303" pitchFamily="18" charset="0"/>
              </a:rPr>
              <a:pPr algn="r">
                <a:defRPr/>
              </a:pPr>
              <a:t>‹#›</a:t>
            </a:fld>
            <a:endParaRPr lang="en-CA" sz="1400" dirty="0">
              <a:solidFill>
                <a:schemeClr val="bg1"/>
              </a:solidFill>
              <a:latin typeface="Georgia" panose="02040502050405020303" pitchFamily="18" charset="0"/>
            </a:endParaRPr>
          </a:p>
        </p:txBody>
      </p:sp>
      <p:sp>
        <p:nvSpPr>
          <p:cNvPr id="7" name="Footer Placeholder 4"/>
          <p:cNvSpPr txBox="1">
            <a:spLocks/>
          </p:cNvSpPr>
          <p:nvPr userDrawn="1"/>
        </p:nvSpPr>
        <p:spPr>
          <a:xfrm>
            <a:off x="3636069" y="7286"/>
            <a:ext cx="5112395" cy="365125"/>
          </a:xfrm>
          <a:prstGeom prst="rect">
            <a:avLst/>
          </a:prstGeom>
          <a:effectLst>
            <a:outerShdw blurRad="279400" dist="139700" dir="2700000" algn="tl" rotWithShape="0">
              <a:prstClr val="black">
                <a:alpha val="24000"/>
              </a:prstClr>
            </a:outerShdw>
          </a:effectLst>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Georgia" panose="02040502050405020303" pitchFamily="18" charset="0"/>
                <a:ea typeface="+mn-ea"/>
                <a:cs typeface="+mn-cs"/>
              </a:rPr>
              <a:t>Reduce</a:t>
            </a:r>
            <a:endParaRPr kumimoji="0" lang="en-CA" sz="1600" b="1" i="0" u="none" strike="noStrike" kern="1200" cap="none" spc="0" normalizeH="0" baseline="0" noProof="0" dirty="0">
              <a:ln>
                <a:noFill/>
              </a:ln>
              <a:solidFill>
                <a:schemeClr val="bg1"/>
              </a:solidFill>
              <a:effectLst>
                <a:outerShdw blurRad="190500" dist="114300" dir="2700000" algn="tl" rotWithShape="0">
                  <a:prstClr val="black"/>
                </a:outerShdw>
              </a:effectLst>
              <a:uLnTx/>
              <a:uFillTx/>
              <a:latin typeface="Consolas" panose="020B0609020204030204" pitchFamily="49" charset="0"/>
              <a:ea typeface="+mn-ea"/>
              <a:cs typeface="Consolas" panose="020B0609020204030204" pitchFamily="49" charset="0"/>
            </a:endParaRPr>
          </a:p>
        </p:txBody>
      </p:sp>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CA" dirty="0"/>
          </a:p>
        </p:txBody>
      </p:sp>
      <p:sp>
        <p:nvSpPr>
          <p:cNvPr id="3" name="Content Placeholder 2"/>
          <p:cNvSpPr>
            <a:spLocks noGrp="1"/>
          </p:cNvSpPr>
          <p:nvPr>
            <p:ph idx="1"/>
          </p:nvPr>
        </p:nvSpPr>
        <p:spPr/>
        <p:txBody>
          <a:bodyPr>
            <a:normAutofit/>
          </a:bodyPr>
          <a:lstStyle>
            <a:lvl1pPr marL="342900" indent="-342900">
              <a:buFont typeface="Arial" panose="020B0604020202020204" pitchFamily="34" charset="0"/>
              <a:buChar char="•"/>
              <a:defRPr sz="2000"/>
            </a:lvl1pPr>
            <a:lvl2pPr>
              <a:defRPr sz="1900"/>
            </a:lvl2pPr>
            <a:lvl3pPr>
              <a:defRPr sz="1800"/>
            </a:lvl3pPr>
            <a:lvl4pPr>
              <a:defRPr sz="17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pic>
        <p:nvPicPr>
          <p:cNvPr id="8" name="Picture 3"/>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9198" t="18755"/>
          <a:stretch/>
        </p:blipFill>
        <p:spPr bwMode="auto">
          <a:xfrm>
            <a:off x="33338" y="38100"/>
            <a:ext cx="1714448" cy="52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userDrawn="1"/>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bwMode="auto">
          <a:xfrm>
            <a:off x="83651" y="6581450"/>
            <a:ext cx="636256" cy="205723"/>
          </a:xfrm>
          <a:prstGeom prst="rect">
            <a:avLst/>
          </a:prstGeom>
          <a:noFill/>
          <a:ln w="9525">
            <a:noFill/>
            <a:miter lim="800000"/>
            <a:headEnd/>
            <a:tailEnd/>
          </a:ln>
        </p:spPr>
      </p:pic>
      <p:pic>
        <p:nvPicPr>
          <p:cNvPr id="10" name="Picture 3"/>
          <p:cNvPicPr>
            <a:picLocks noChangeAspect="1" noChangeArrowheads="1"/>
          </p:cNvPicPr>
          <p:nvPr userDrawn="1"/>
        </p:nvPicPr>
        <p:blipFill>
          <a:blip r:embed="rId5">
            <a:lum bright="70000" contrast="-70000"/>
            <a:extLst>
              <a:ext uri="{28A0092B-C50C-407E-A947-70E740481C1C}">
                <a14:useLocalDpi xmlns:a14="http://schemas.microsoft.com/office/drawing/2010/main" val="0"/>
              </a:ext>
            </a:extLst>
          </a:blip>
          <a:stretch>
            <a:fillRect/>
          </a:stretch>
        </p:blipFill>
        <p:spPr bwMode="auto">
          <a:xfrm>
            <a:off x="8277066" y="6515494"/>
            <a:ext cx="798780" cy="3180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CA" dirty="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hf hdr="0" ftr="0" dt="0"/>
  <p:txStyles>
    <p:titleStyle>
      <a:lvl1pPr algn="ctr" rtl="0" eaLnBrk="0" fontAlgn="base" hangingPunct="0">
        <a:spcBef>
          <a:spcPct val="0"/>
        </a:spcBef>
        <a:spcAft>
          <a:spcPct val="0"/>
        </a:spcAft>
        <a:defRPr sz="2800" b="1" kern="1200">
          <a:solidFill>
            <a:schemeClr val="tx1"/>
          </a:solidFill>
          <a:latin typeface="Georgia" panose="02040502050405020303" pitchFamily="18"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0" indent="0" algn="just" rtl="0" eaLnBrk="0" fontAlgn="base" hangingPunct="0">
        <a:spcBef>
          <a:spcPct val="20000"/>
        </a:spcBef>
        <a:spcAft>
          <a:spcPct val="0"/>
        </a:spcAft>
        <a:buFont typeface="Arial" charset="0"/>
        <a:buNone/>
        <a:defRPr sz="2000" kern="1200">
          <a:solidFill>
            <a:schemeClr val="tx1"/>
          </a:solidFill>
          <a:latin typeface="Georgia" panose="02040502050405020303" pitchFamily="18" charset="0"/>
          <a:ea typeface="+mn-ea"/>
          <a:cs typeface="Arial" pitchFamily="34" charset="0"/>
        </a:defRPr>
      </a:lvl1pPr>
      <a:lvl2pPr marL="742950" indent="-285750" algn="just" rtl="0" eaLnBrk="0" fontAlgn="base" hangingPunct="0">
        <a:spcBef>
          <a:spcPct val="20000"/>
        </a:spcBef>
        <a:spcAft>
          <a:spcPct val="0"/>
        </a:spcAft>
        <a:buFont typeface="Arial" charset="0"/>
        <a:buChar char="–"/>
        <a:defRPr kern="1200">
          <a:solidFill>
            <a:schemeClr val="tx1"/>
          </a:solidFill>
          <a:latin typeface="Georgia" panose="02040502050405020303" pitchFamily="18" charset="0"/>
          <a:ea typeface="+mn-ea"/>
          <a:cs typeface="Arial" pitchFamily="34" charset="0"/>
        </a:defRPr>
      </a:lvl2pPr>
      <a:lvl3pPr marL="1143000" indent="-228600" algn="just" rtl="0" eaLnBrk="0" fontAlgn="base" hangingPunct="0">
        <a:spcBef>
          <a:spcPct val="20000"/>
        </a:spcBef>
        <a:spcAft>
          <a:spcPct val="0"/>
        </a:spcAft>
        <a:buFont typeface="Arial" charset="0"/>
        <a:buChar char="•"/>
        <a:defRPr sz="1600" kern="1200">
          <a:solidFill>
            <a:schemeClr val="tx1"/>
          </a:solidFill>
          <a:latin typeface="Georgia" panose="02040502050405020303" pitchFamily="18" charset="0"/>
          <a:ea typeface="+mn-ea"/>
          <a:cs typeface="Arial" pitchFamily="34" charset="0"/>
        </a:defRPr>
      </a:lvl3pPr>
      <a:lvl4pPr marL="16002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4pPr>
      <a:lvl5pPr marL="2057400" indent="-228600" algn="just" rtl="0" eaLnBrk="0" fontAlgn="base" hangingPunct="0">
        <a:spcBef>
          <a:spcPct val="20000"/>
        </a:spcBef>
        <a:spcAft>
          <a:spcPct val="0"/>
        </a:spcAft>
        <a:buFont typeface="Arial" charset="0"/>
        <a:buChar char="»"/>
        <a:defRPr sz="1400" kern="1200">
          <a:solidFill>
            <a:schemeClr val="tx1"/>
          </a:solidFill>
          <a:latin typeface="Georgia" panose="02040502050405020303" pitchFamily="18"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3111103"/>
            <a:ext cx="6336704" cy="1470025"/>
          </a:xfrm>
        </p:spPr>
        <p:txBody>
          <a:bodyPr>
            <a:normAutofit/>
          </a:bodyPr>
          <a:lstStyle/>
          <a:p>
            <a:r>
              <a:rPr lang="en-CA" dirty="0"/>
              <a:t>Reduce</a:t>
            </a:r>
          </a:p>
        </p:txBody>
      </p:sp>
    </p:spTree>
    <p:extLst>
      <p:ext uri="{BB962C8B-B14F-4D97-AF65-F5344CB8AC3E}">
        <p14:creationId xmlns:p14="http://schemas.microsoft.com/office/powerpoint/2010/main" val="1323974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1</a:t>
            </a:r>
          </a:p>
        </p:txBody>
      </p:sp>
      <p:sp>
        <p:nvSpPr>
          <p:cNvPr id="3" name="Content Placeholder 2"/>
          <p:cNvSpPr>
            <a:spLocks noGrp="1"/>
          </p:cNvSpPr>
          <p:nvPr>
            <p:ph idx="1"/>
          </p:nvPr>
        </p:nvSpPr>
        <p:spPr>
          <a:xfrm>
            <a:off x="457200" y="1600200"/>
            <a:ext cx="8579296" cy="4525963"/>
          </a:xfrm>
        </p:spPr>
        <p:txBody>
          <a:bodyPr/>
          <a:lstStyle/>
          <a:p>
            <a:pPr algn="l"/>
            <a:r>
              <a:rPr lang="en-CA" dirty="0"/>
              <a:t>What does this code do?</a:t>
            </a:r>
          </a:p>
          <a:p>
            <a:pPr marL="800100" lvl="2" indent="0">
              <a:buNone/>
            </a:pPr>
            <a:r>
              <a:rPr lang="en-US" sz="1400" dirty="0">
                <a:latin typeface="Consolas" panose="020B0609020204030204" pitchFamily="49" charset="0"/>
              </a:rPr>
              <a:t>int main() {</a:t>
            </a: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size_t</a:t>
            </a:r>
            <a:r>
              <a:rPr lang="en-US" sz="1400" dirty="0">
                <a:latin typeface="Consolas" panose="020B0609020204030204" pitchFamily="49" charset="0"/>
              </a:rPr>
              <a:t> N{ 10 };</a:t>
            </a:r>
          </a:p>
          <a:p>
            <a:pPr marL="800100" lvl="2" indent="0">
              <a:buNone/>
            </a:pPr>
            <a:r>
              <a:rPr lang="en-US" sz="1400" dirty="0">
                <a:latin typeface="Consolas" panose="020B0609020204030204" pitchFamily="49" charset="0"/>
              </a:rPr>
              <a:t>    double data{ 3.2, -5.4,  1.9,  8.6,  0.7,</a:t>
            </a:r>
          </a:p>
          <a:p>
            <a:pPr marL="800100" lvl="2" indent="0">
              <a:buNone/>
            </a:pPr>
            <a:r>
              <a:rPr lang="en-US" sz="1400" dirty="0">
                <a:latin typeface="Consolas" panose="020B0609020204030204" pitchFamily="49" charset="0"/>
              </a:rPr>
              <a:t>                 6.5,  2.0,  7.1, -4.3, -9.8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cout</a:t>
            </a:r>
            <a:r>
              <a:rPr lang="en-US" sz="1400" dirty="0">
                <a:latin typeface="Consolas" panose="020B0609020204030204" pitchFamily="49" charset="0"/>
              </a:rPr>
              <a:t> &lt;&lt; reduce( data, 0, N, </a:t>
            </a:r>
            <a:r>
              <a:rPr lang="en-US" sz="1400" dirty="0">
                <a:solidFill>
                  <a:srgbClr val="FF0000"/>
                </a:solidFill>
                <a:latin typeface="Consolas" panose="020B0609020204030204" pitchFamily="49" charset="0"/>
              </a:rPr>
              <a:t>1.0</a:t>
            </a:r>
            <a:r>
              <a:rPr lang="en-US" sz="1400" dirty="0">
                <a:latin typeface="Consolas" panose="020B0609020204030204" pitchFamily="49" charset="0"/>
              </a:rPr>
              <a:t>, </a:t>
            </a:r>
            <a:r>
              <a:rPr lang="en-US" sz="1400" dirty="0">
                <a:solidFill>
                  <a:srgbClr val="FF0000"/>
                </a:solidFill>
                <a:latin typeface="Consolas" panose="020B0609020204030204" pitchFamily="49" charset="0"/>
              </a:rPr>
              <a:t>product</a:t>
            </a:r>
            <a:r>
              <a:rPr lang="en-US" sz="1400" dirty="0">
                <a:latin typeface="Consolas" panose="020B0609020204030204" pitchFamily="49" charset="0"/>
              </a:rPr>
              <a:t> ) &lt;&lt; std::</a:t>
            </a:r>
            <a:r>
              <a:rPr lang="en-US" sz="1400" dirty="0" err="1">
                <a:latin typeface="Consolas" panose="020B0609020204030204" pitchFamily="49" charset="0"/>
              </a:rPr>
              <a:t>endl</a:t>
            </a: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fr-FR" sz="1400" dirty="0">
                <a:latin typeface="Consolas" panose="020B0609020204030204" pitchFamily="49" charset="0"/>
              </a:rPr>
              <a:t>double </a:t>
            </a:r>
            <a:r>
              <a:rPr lang="fr-FR" sz="1400" dirty="0" err="1">
                <a:latin typeface="Consolas" panose="020B0609020204030204" pitchFamily="49" charset="0"/>
              </a:rPr>
              <a:t>product</a:t>
            </a:r>
            <a:r>
              <a:rPr lang="fr-FR" sz="1400" dirty="0">
                <a:latin typeface="Consolas" panose="020B0609020204030204" pitchFamily="49" charset="0"/>
              </a:rPr>
              <a:t>( double x, double y ) {</a:t>
            </a:r>
          </a:p>
          <a:p>
            <a:pPr marL="800100" lvl="2" indent="0">
              <a:buNone/>
            </a:pPr>
            <a:r>
              <a:rPr lang="fr-FR" sz="1400" dirty="0">
                <a:latin typeface="Consolas" panose="020B0609020204030204" pitchFamily="49" charset="0"/>
              </a:rPr>
              <a:t>    return x*y;</a:t>
            </a:r>
          </a:p>
          <a:p>
            <a:pPr marL="800100" lvl="2" indent="0">
              <a:buNone/>
            </a:pPr>
            <a:r>
              <a:rPr lang="fr-FR" sz="1400" dirty="0">
                <a:latin typeface="Consolas" panose="020B0609020204030204" pitchFamily="49" charset="0"/>
              </a:rPr>
              <a:t>}</a:t>
            </a:r>
            <a:endParaRPr lang="en-CA" sz="1400" dirty="0">
              <a:latin typeface="Consolas" panose="020B0609020204030204" pitchFamily="49" charset="0"/>
            </a:endParaRPr>
          </a:p>
        </p:txBody>
      </p:sp>
    </p:spTree>
    <p:extLst>
      <p:ext uri="{BB962C8B-B14F-4D97-AF65-F5344CB8AC3E}">
        <p14:creationId xmlns:p14="http://schemas.microsoft.com/office/powerpoint/2010/main" val="2177632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2</a:t>
            </a:r>
          </a:p>
        </p:txBody>
      </p:sp>
      <p:sp>
        <p:nvSpPr>
          <p:cNvPr id="3" name="Content Placeholder 2"/>
          <p:cNvSpPr>
            <a:spLocks noGrp="1"/>
          </p:cNvSpPr>
          <p:nvPr>
            <p:ph idx="1"/>
          </p:nvPr>
        </p:nvSpPr>
        <p:spPr>
          <a:xfrm>
            <a:off x="457200" y="1600200"/>
            <a:ext cx="8579296" cy="4525963"/>
          </a:xfrm>
        </p:spPr>
        <p:txBody>
          <a:bodyPr/>
          <a:lstStyle/>
          <a:p>
            <a:pPr algn="l"/>
            <a:r>
              <a:rPr lang="en-CA" dirty="0"/>
              <a:t>What does this code do?</a:t>
            </a:r>
          </a:p>
          <a:p>
            <a:pPr marL="800100" lvl="2" indent="0">
              <a:buNone/>
            </a:pPr>
            <a:r>
              <a:rPr lang="en-US" sz="1400" dirty="0">
                <a:latin typeface="Consolas" panose="020B0609020204030204" pitchFamily="49" charset="0"/>
              </a:rPr>
              <a:t>int main() {</a:t>
            </a: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size_t</a:t>
            </a:r>
            <a:r>
              <a:rPr lang="en-US" sz="1400" dirty="0">
                <a:latin typeface="Consolas" panose="020B0609020204030204" pitchFamily="49" charset="0"/>
              </a:rPr>
              <a:t> N{ 10 };</a:t>
            </a:r>
          </a:p>
          <a:p>
            <a:pPr marL="800100" lvl="2" indent="0">
              <a:buNone/>
            </a:pPr>
            <a:r>
              <a:rPr lang="en-US" sz="1400" dirty="0">
                <a:latin typeface="Consolas" panose="020B0609020204030204" pitchFamily="49" charset="0"/>
              </a:rPr>
              <a:t>    double data{ 3.2, -5.4,  1.9,  8.6,  0.7,</a:t>
            </a:r>
          </a:p>
          <a:p>
            <a:pPr marL="800100" lvl="2" indent="0">
              <a:buNone/>
            </a:pPr>
            <a:r>
              <a:rPr lang="en-US" sz="1400" dirty="0">
                <a:latin typeface="Consolas" panose="020B0609020204030204" pitchFamily="49" charset="0"/>
              </a:rPr>
              <a:t>                 6.5,  2.0,  7.1, -4.3, -9.8 };</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std::</a:t>
            </a:r>
            <a:r>
              <a:rPr lang="en-US" sz="1400" dirty="0" err="1">
                <a:latin typeface="Consolas" panose="020B0609020204030204" pitchFamily="49" charset="0"/>
              </a:rPr>
              <a:t>cout</a:t>
            </a:r>
            <a:r>
              <a:rPr lang="en-US" sz="1400" dirty="0">
                <a:latin typeface="Consolas" panose="020B0609020204030204" pitchFamily="49" charset="0"/>
              </a:rPr>
              <a:t> &lt;&lt; reduce( data, 0, N,</a:t>
            </a:r>
          </a:p>
          <a:p>
            <a:pPr marL="800100" lvl="2" indent="0">
              <a:buNone/>
            </a:pPr>
            <a:r>
              <a:rPr lang="en-US" sz="1400" dirty="0">
                <a:latin typeface="Consolas" panose="020B0609020204030204" pitchFamily="49" charset="0"/>
              </a:rPr>
              <a:t>                         </a:t>
            </a:r>
            <a:r>
              <a:rPr lang="en-US" sz="1400" dirty="0">
                <a:solidFill>
                  <a:srgbClr val="FF0000"/>
                </a:solidFill>
                <a:latin typeface="Consolas" panose="020B0609020204030204" pitchFamily="49" charset="0"/>
              </a:rPr>
              <a:t>std::</a:t>
            </a:r>
            <a:r>
              <a:rPr lang="en-US" sz="1400" dirty="0" err="1">
                <a:solidFill>
                  <a:srgbClr val="FF0000"/>
                </a:solidFill>
                <a:latin typeface="Consolas" panose="020B0609020204030204" pitchFamily="49" charset="0"/>
              </a:rPr>
              <a:t>numeric_limits</a:t>
            </a:r>
            <a:r>
              <a:rPr lang="en-US" sz="1400" dirty="0">
                <a:solidFill>
                  <a:srgbClr val="FF0000"/>
                </a:solidFill>
                <a:latin typeface="Consolas" panose="020B0609020204030204" pitchFamily="49" charset="0"/>
              </a:rPr>
              <a:t>&lt;double&gt;::infinity()</a:t>
            </a:r>
            <a:r>
              <a:rPr lang="en-US" sz="1400" dirty="0">
                <a:latin typeface="Consolas" panose="020B0609020204030204" pitchFamily="49" charset="0"/>
              </a:rPr>
              <a:t>, </a:t>
            </a:r>
            <a:r>
              <a:rPr lang="en-US" sz="1400" dirty="0">
                <a:solidFill>
                  <a:srgbClr val="FF0000"/>
                </a:solidFill>
                <a:latin typeface="Consolas" panose="020B0609020204030204" pitchFamily="49" charset="0"/>
              </a:rPr>
              <a:t>min</a:t>
            </a:r>
            <a:r>
              <a:rPr lang="en-US" sz="1400" dirty="0">
                <a:latin typeface="Consolas" panose="020B0609020204030204" pitchFamily="49" charset="0"/>
              </a:rPr>
              <a:t> )</a:t>
            </a:r>
          </a:p>
          <a:p>
            <a:pPr marL="800100" lvl="2" indent="0">
              <a:buNone/>
            </a:pPr>
            <a:r>
              <a:rPr lang="en-US" sz="1400" dirty="0">
                <a:latin typeface="Consolas" panose="020B0609020204030204" pitchFamily="49" charset="0"/>
              </a:rPr>
              <a:t>              &lt;&lt; std::</a:t>
            </a:r>
            <a:r>
              <a:rPr lang="en-US" sz="1400" dirty="0" err="1">
                <a:latin typeface="Consolas" panose="020B0609020204030204" pitchFamily="49" charset="0"/>
              </a:rPr>
              <a:t>endl</a:t>
            </a: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    return 0;</a:t>
            </a:r>
          </a:p>
          <a:p>
            <a:pPr marL="800100" lvl="2" indent="0">
              <a:buNone/>
            </a:pPr>
            <a:r>
              <a:rPr lang="en-US" sz="1400" dirty="0">
                <a:latin typeface="Consolas" panose="020B0609020204030204" pitchFamily="49" charset="0"/>
              </a:rPr>
              <a:t>}</a:t>
            </a:r>
          </a:p>
          <a:p>
            <a:pPr marL="800100" lvl="2" indent="0">
              <a:buNone/>
            </a:pPr>
            <a:endParaRPr lang="en-US" sz="1400" dirty="0">
              <a:latin typeface="Consolas" panose="020B0609020204030204" pitchFamily="49" charset="0"/>
            </a:endParaRPr>
          </a:p>
          <a:p>
            <a:pPr marL="800100" lvl="2" indent="0">
              <a:buNone/>
            </a:pPr>
            <a:r>
              <a:rPr lang="en-US" sz="1400" dirty="0">
                <a:latin typeface="Consolas" panose="020B0609020204030204" pitchFamily="49" charset="0"/>
              </a:rPr>
              <a:t>double min( double x, double y ) {</a:t>
            </a:r>
          </a:p>
          <a:p>
            <a:pPr marL="800100" lvl="2" indent="0">
              <a:buNone/>
            </a:pPr>
            <a:r>
              <a:rPr lang="en-US" sz="1400" dirty="0">
                <a:latin typeface="Consolas" panose="020B0609020204030204" pitchFamily="49" charset="0"/>
              </a:rPr>
              <a:t>    if ( x &lt;= y ) {</a:t>
            </a:r>
          </a:p>
          <a:p>
            <a:pPr marL="800100" lvl="2" indent="0">
              <a:buNone/>
            </a:pPr>
            <a:r>
              <a:rPr lang="en-US" sz="1400" dirty="0">
                <a:latin typeface="Consolas" panose="020B0609020204030204" pitchFamily="49" charset="0"/>
              </a:rPr>
              <a:t>        return x;</a:t>
            </a:r>
          </a:p>
          <a:p>
            <a:pPr marL="800100" lvl="2" indent="0">
              <a:buNone/>
            </a:pPr>
            <a:r>
              <a:rPr lang="en-US" sz="1400" dirty="0">
                <a:latin typeface="Consolas" panose="020B0609020204030204" pitchFamily="49" charset="0"/>
              </a:rPr>
              <a:t>    } else {</a:t>
            </a:r>
          </a:p>
          <a:p>
            <a:pPr marL="800100" lvl="2" indent="0">
              <a:buNone/>
            </a:pPr>
            <a:r>
              <a:rPr lang="en-US" sz="1400" dirty="0">
                <a:latin typeface="Consolas" panose="020B0609020204030204" pitchFamily="49" charset="0"/>
              </a:rPr>
              <a:t>        return y;</a:t>
            </a:r>
          </a:p>
          <a:p>
            <a:pPr marL="800100" lvl="2" indent="0">
              <a:buNone/>
            </a:pPr>
            <a:r>
              <a:rPr lang="en-US" sz="1400" dirty="0">
                <a:latin typeface="Consolas" panose="020B0609020204030204" pitchFamily="49" charset="0"/>
              </a:rPr>
              <a:t>    }</a:t>
            </a:r>
          </a:p>
          <a:p>
            <a:pPr marL="800100" lvl="2" indent="0">
              <a:buNone/>
            </a:pPr>
            <a:r>
              <a:rPr lang="en-US" sz="1400" dirty="0">
                <a:latin typeface="Consolas" panose="020B0609020204030204" pitchFamily="49" charset="0"/>
              </a:rPr>
              <a:t>}</a:t>
            </a:r>
            <a:endParaRPr lang="en-CA" sz="1400" dirty="0">
              <a:latin typeface="Consolas" panose="020B0609020204030204" pitchFamily="49" charset="0"/>
            </a:endParaRPr>
          </a:p>
        </p:txBody>
      </p:sp>
    </p:spTree>
    <p:extLst>
      <p:ext uri="{BB962C8B-B14F-4D97-AF65-F5344CB8AC3E}">
        <p14:creationId xmlns:p14="http://schemas.microsoft.com/office/powerpoint/2010/main" val="2437096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standard library</a:t>
            </a:r>
          </a:p>
        </p:txBody>
      </p:sp>
      <p:sp>
        <p:nvSpPr>
          <p:cNvPr id="3" name="Content Placeholder 2"/>
          <p:cNvSpPr>
            <a:spLocks noGrp="1"/>
          </p:cNvSpPr>
          <p:nvPr>
            <p:ph idx="1"/>
          </p:nvPr>
        </p:nvSpPr>
        <p:spPr>
          <a:xfrm>
            <a:off x="457200" y="1600200"/>
            <a:ext cx="8686800" cy="4525963"/>
          </a:xfrm>
        </p:spPr>
        <p:txBody>
          <a:bodyPr/>
          <a:lstStyle/>
          <a:p>
            <a:pPr algn="l"/>
            <a:r>
              <a:rPr lang="en-CA" dirty="0"/>
              <a:t>In the standard library, there is a </a:t>
            </a:r>
          </a:p>
          <a:p>
            <a:pPr marL="800100" lvl="2" indent="0">
              <a:buNone/>
            </a:pPr>
            <a:r>
              <a:rPr lang="en-US" sz="1800" dirty="0">
                <a:latin typeface="Consolas" panose="020B0609020204030204" pitchFamily="49" charset="0"/>
              </a:rPr>
              <a:t>std::reduce(…)</a:t>
            </a:r>
          </a:p>
          <a:p>
            <a:pPr marL="0" indent="0" algn="l">
              <a:buNone/>
            </a:pPr>
            <a:r>
              <a:rPr lang="en-CA" dirty="0"/>
              <a:t>      in the header</a:t>
            </a:r>
          </a:p>
          <a:p>
            <a:pPr marL="800100" lvl="2" indent="0">
              <a:buNone/>
            </a:pPr>
            <a:r>
              <a:rPr lang="en-US" sz="1800" dirty="0">
                <a:latin typeface="Consolas" panose="020B0609020204030204" pitchFamily="49" charset="0"/>
              </a:rPr>
              <a:t>#include &lt;numeric&gt;</a:t>
            </a:r>
          </a:p>
          <a:p>
            <a:pPr marL="800100" lvl="2" indent="0">
              <a:buNone/>
            </a:pPr>
            <a:endParaRPr lang="en-CA" sz="1400" dirty="0">
              <a:latin typeface="Consolas" panose="020B0609020204030204" pitchFamily="49" charset="0"/>
            </a:endParaRPr>
          </a:p>
          <a:p>
            <a:pPr marL="800100" lvl="2" indent="0">
              <a:buNone/>
            </a:pPr>
            <a:endParaRPr lang="en-CA" sz="1400" dirty="0">
              <a:latin typeface="Consolas" panose="020B0609020204030204" pitchFamily="49" charset="0"/>
            </a:endParaRPr>
          </a:p>
          <a:p>
            <a:pPr lvl="1" algn="l"/>
            <a:r>
              <a:rPr lang="en-US" dirty="0"/>
              <a:t>Again, despite it appearing there are many function evaluations,</a:t>
            </a:r>
            <a:br>
              <a:rPr lang="en-US" dirty="0"/>
            </a:br>
            <a:r>
              <a:rPr lang="en-US" dirty="0"/>
              <a:t>	a good compiler will eliminate these and simply inline these operations</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Rather than passing an array pointer and indices,</a:t>
            </a:r>
            <a:br>
              <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br>
            <a:r>
              <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	you pass the addresses of </a:t>
            </a:r>
            <a:r>
              <a:rPr kumimoji="0" lang="en-US" sz="19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array[begin]</a:t>
            </a:r>
            <a:r>
              <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 and </a:t>
            </a:r>
            <a:r>
              <a:rPr kumimoji="0" lang="en-US" sz="19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array[end]</a:t>
            </a:r>
          </a:p>
          <a:p>
            <a:pPr marL="800100" lvl="2" indent="0">
              <a:buNone/>
            </a:pPr>
            <a:endParaRPr lang="en-CA" sz="1400" dirty="0">
              <a:latin typeface="Consolas" panose="020B0609020204030204" pitchFamily="49" charset="0"/>
            </a:endParaRPr>
          </a:p>
        </p:txBody>
      </p:sp>
    </p:spTree>
    <p:extLst>
      <p:ext uri="{BB962C8B-B14F-4D97-AF65-F5344CB8AC3E}">
        <p14:creationId xmlns:p14="http://schemas.microsoft.com/office/powerpoint/2010/main" val="3237163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standard library</a:t>
            </a:r>
          </a:p>
        </p:txBody>
      </p:sp>
      <p:sp>
        <p:nvSpPr>
          <p:cNvPr id="3" name="Content Placeholder 2"/>
          <p:cNvSpPr>
            <a:spLocks noGrp="1"/>
          </p:cNvSpPr>
          <p:nvPr>
            <p:ph idx="1"/>
          </p:nvPr>
        </p:nvSpPr>
        <p:spPr>
          <a:xfrm>
            <a:off x="457200" y="1600200"/>
            <a:ext cx="8686800" cy="4525963"/>
          </a:xfrm>
        </p:spPr>
        <p:txBody>
          <a:bodyPr/>
          <a:lstStyle/>
          <a:p>
            <a:pPr algn="l"/>
            <a:r>
              <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The functions assumes that the accumulator is both</a:t>
            </a:r>
            <a:br>
              <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br>
            <a:r>
              <a:rPr kumimoji="0" lang="en-US"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		commutative and associative, so</a:t>
            </a:r>
          </a:p>
          <a:p>
            <a:pPr marL="57150" indent="0" algn="l">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accumulator(x, y)  == accumulator(y, x)</a:t>
            </a:r>
          </a:p>
          <a:p>
            <a:pPr marL="57150" indent="0" algn="l">
              <a:buNone/>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accumulator(x, accumulator(y, z)) == accumulator( accumulator(x, y), z)</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lvl="1" algn="l"/>
            <a:r>
              <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For example:</a:t>
            </a:r>
          </a:p>
          <a:p>
            <a:pPr marL="457200" lvl="1" indent="0" algn="l">
              <a:buNone/>
            </a:pPr>
            <a:r>
              <a:rPr kumimoji="0" lang="en-US" sz="18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	</a:t>
            </a: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(x + y) == (y + x)</a:t>
            </a:r>
          </a:p>
          <a:p>
            <a:pPr marL="457200" lvl="1" indent="0" algn="l">
              <a:buNone/>
            </a:pPr>
            <a:r>
              <a:rPr lang="en-US" sz="1600" dirty="0">
                <a:solidFill>
                  <a:prstClr val="black"/>
                </a:solidFill>
                <a:latin typeface="Consolas" panose="020B0609020204030204" pitchFamily="49" charset="0"/>
              </a:rPr>
              <a:t>  </a:t>
            </a: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 </a:t>
            </a:r>
            <a:r>
              <a:rPr lang="en-US" sz="1600" dirty="0">
                <a:solidFill>
                  <a:prstClr val="black"/>
                </a:solidFill>
                <a:latin typeface="Consolas" panose="020B0609020204030204" pitchFamily="49" charset="0"/>
              </a:rPr>
              <a:t>    	    (x + (y + z)) == ((x + y) + z)</a:t>
            </a:r>
          </a:p>
          <a:p>
            <a:pPr marL="457200" lvl="1" indent="0" algn="l">
              <a:buNone/>
            </a:pPr>
            <a:endPar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marL="457200" lvl="1" indent="0" algn="l">
              <a:buNone/>
            </a:pPr>
            <a:r>
              <a:rPr kumimoji="0" lang="en-US"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		</a:t>
            </a: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max(x, y) == max(y, x)</a:t>
            </a:r>
          </a:p>
          <a:p>
            <a:pPr marL="457200" lvl="1" indent="0" algn="l">
              <a:buNone/>
            </a:pPr>
            <a:r>
              <a:rPr lang="en-US" sz="1600" dirty="0">
                <a:solidFill>
                  <a:prstClr val="black"/>
                </a:solidFill>
                <a:latin typeface="Consolas" panose="020B0609020204030204" pitchFamily="49" charset="0"/>
              </a:rPr>
              <a:t>  </a:t>
            </a:r>
            <a:r>
              <a:rPr kumimoji="0" lang="en-US" sz="16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 </a:t>
            </a:r>
            <a:r>
              <a:rPr lang="en-US" sz="1600" dirty="0">
                <a:solidFill>
                  <a:prstClr val="black"/>
                </a:solidFill>
                <a:latin typeface="Consolas" panose="020B0609020204030204" pitchFamily="49" charset="0"/>
              </a:rPr>
              <a:t>    	max(x, max(y, z)) == max(max(x, y), z)</a:t>
            </a:r>
            <a:endPar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endParaRPr kumimoji="0" lang="en-US"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lvl="1" algn="l">
              <a:defRPr/>
            </a:pPr>
            <a:r>
              <a:rPr kumimoji="0" lang="en-US"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This allows the implementation to be parallelized </a:t>
            </a:r>
            <a:endParaRPr kumimoji="0" lang="en-US"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lvl="1" algn="l"/>
            <a:endParaRPr lang="en-US" sz="1600" dirty="0">
              <a:latin typeface="Consolas" panose="020B0609020204030204" pitchFamily="49" charset="0"/>
            </a:endParaRPr>
          </a:p>
          <a:p>
            <a:pPr marL="800100" lvl="2" indent="0">
              <a:buNone/>
            </a:pPr>
            <a:endParaRPr lang="en-CA" sz="1400" dirty="0">
              <a:latin typeface="Consolas" panose="020B0609020204030204" pitchFamily="49" charset="0"/>
            </a:endParaRPr>
          </a:p>
        </p:txBody>
      </p:sp>
    </p:spTree>
    <p:extLst>
      <p:ext uri="{BB962C8B-B14F-4D97-AF65-F5344CB8AC3E}">
        <p14:creationId xmlns:p14="http://schemas.microsoft.com/office/powerpoint/2010/main" val="2283448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Summary</a:t>
            </a:r>
          </a:p>
        </p:txBody>
      </p:sp>
      <p:sp>
        <p:nvSpPr>
          <p:cNvPr id="3" name="Content Placeholder 2"/>
          <p:cNvSpPr>
            <a:spLocks noGrp="1"/>
          </p:cNvSpPr>
          <p:nvPr>
            <p:ph idx="1"/>
          </p:nvPr>
        </p:nvSpPr>
        <p:spPr/>
        <p:txBody>
          <a:bodyPr/>
          <a:lstStyle/>
          <a:p>
            <a:r>
              <a:rPr lang="en-CA" dirty="0"/>
              <a:t>Following this lesson, you now:</a:t>
            </a:r>
          </a:p>
          <a:p>
            <a:pPr lvl="1"/>
            <a:r>
              <a:rPr lang="en-CA" dirty="0"/>
              <a:t>Understand what a reduction is</a:t>
            </a:r>
            <a:endParaRPr lang="en-CA" dirty="0">
              <a:latin typeface="Consolas" panose="020B0609020204030204" pitchFamily="49" charset="0"/>
              <a:cs typeface="Consolas" panose="020B0609020204030204" pitchFamily="49" charset="0"/>
            </a:endParaRPr>
          </a:p>
          <a:p>
            <a:pPr lvl="1"/>
            <a:r>
              <a:rPr lang="en-CA" dirty="0"/>
              <a:t>Seen how to implement a reduction</a:t>
            </a:r>
          </a:p>
          <a:p>
            <a:pPr lvl="1"/>
            <a:r>
              <a:rPr lang="en-CA" dirty="0"/>
              <a:t>Looked at calculating the sum, minimum and maximum of an array</a:t>
            </a:r>
          </a:p>
          <a:p>
            <a:pPr lvl="1"/>
            <a:endParaRPr lang="en-CA" dirty="0"/>
          </a:p>
        </p:txBody>
      </p:sp>
    </p:spTree>
    <p:extLst>
      <p:ext uri="{BB962C8B-B14F-4D97-AF65-F5344CB8AC3E}">
        <p14:creationId xmlns:p14="http://schemas.microsoft.com/office/powerpoint/2010/main" val="3446543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p:txBody>
          <a:bodyPr>
            <a:normAutofit/>
          </a:bodyPr>
          <a:lstStyle/>
          <a:p>
            <a:pPr marL="0" indent="0">
              <a:buNone/>
            </a:pPr>
            <a:r>
              <a:rPr lang="en-CA" sz="1800" dirty="0"/>
              <a:t>[1]</a:t>
            </a:r>
            <a:r>
              <a:rPr lang="en-CA" sz="1800"/>
              <a:t>	https://en.cppreference.com/w/cpp/algorithm/reduce</a:t>
            </a:r>
            <a:endParaRPr lang="en-CA" sz="1800" dirty="0"/>
          </a:p>
        </p:txBody>
      </p:sp>
    </p:spTree>
    <p:extLst>
      <p:ext uri="{BB962C8B-B14F-4D97-AF65-F5344CB8AC3E}">
        <p14:creationId xmlns:p14="http://schemas.microsoft.com/office/powerpoint/2010/main" val="1615438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lstStyle/>
          <a:p>
            <a:pPr marL="0" indent="0">
              <a:buNone/>
            </a:pPr>
            <a:r>
              <a:rPr lang="en-CA" dirty="0"/>
              <a:t>These slides were prepared using the Georgia typeface. Mathematical equations use </a:t>
            </a:r>
            <a:r>
              <a:rPr lang="en-CA" dirty="0">
                <a:latin typeface="Times New Roman" panose="02020603050405020304" pitchFamily="18" charset="0"/>
                <a:cs typeface="Times New Roman" panose="02020603050405020304" pitchFamily="18" charset="0"/>
              </a:rPr>
              <a:t>Times New Roman</a:t>
            </a:r>
            <a:r>
              <a:rPr lang="en-CA" dirty="0"/>
              <a:t>, and source code is presented using </a:t>
            </a:r>
            <a:r>
              <a:rPr lang="en-CA" dirty="0">
                <a:latin typeface="Consolas" panose="020B0609020204030204" pitchFamily="49" charset="0"/>
                <a:cs typeface="Consolas" panose="020B0609020204030204" pitchFamily="49" charset="0"/>
              </a:rPr>
              <a:t>Consolas</a:t>
            </a:r>
            <a:r>
              <a:rPr lang="en-CA" dirty="0"/>
              <a:t>.</a:t>
            </a:r>
          </a:p>
          <a:p>
            <a:pPr marL="0" indent="0">
              <a:buNone/>
            </a:pPr>
            <a:endParaRPr lang="en-CA" dirty="0"/>
          </a:p>
          <a:p>
            <a:pPr marL="0" indent="0">
              <a:buNone/>
            </a:pPr>
            <a:r>
              <a:rPr lang="en-CA" dirty="0"/>
              <a:t>The photographs of lilacs in bloom appearing on the title slide and accenting the top of each other slide were taken at the Royal Botanical Gardens on May 27, 2018 by Douglas Wilhelm Harder. Please see</a:t>
            </a:r>
          </a:p>
          <a:p>
            <a:pPr marL="0" indent="0" algn="ctr">
              <a:buNone/>
            </a:pPr>
            <a:r>
              <a:rPr lang="en-CA" dirty="0"/>
              <a:t>https://www.rbg.ca/</a:t>
            </a:r>
          </a:p>
          <a:p>
            <a:pPr marL="0" indent="0">
              <a:buNone/>
            </a:pPr>
            <a:r>
              <a:rPr lang="en-CA" dirty="0"/>
              <a:t>for more information.</a:t>
            </a:r>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532755"/>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12785" y="4221088"/>
            <a:ext cx="1535679" cy="230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58" y="4703278"/>
            <a:ext cx="2867198" cy="1822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54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buNone/>
            </a:pPr>
            <a:r>
              <a:rPr lang="en-CA" dirty="0"/>
              <a:t>These slides are provided for the </a:t>
            </a:r>
            <a:r>
              <a:rPr lang="en-CA" cap="small" dirty="0"/>
              <a:t>ece</a:t>
            </a:r>
            <a:r>
              <a:rPr lang="en-CA" dirty="0"/>
              <a:t> 150 </a:t>
            </a:r>
            <a:r>
              <a:rPr lang="en-CA" i="1" dirty="0"/>
              <a:t>Fundamentals of Programming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Tree>
    <p:extLst>
      <p:ext uri="{BB962C8B-B14F-4D97-AF65-F5344CB8AC3E}">
        <p14:creationId xmlns:p14="http://schemas.microsoft.com/office/powerpoint/2010/main" val="844983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Outline</a:t>
            </a:r>
          </a:p>
        </p:txBody>
      </p:sp>
      <p:sp>
        <p:nvSpPr>
          <p:cNvPr id="3" name="Content Placeholder 2"/>
          <p:cNvSpPr>
            <a:spLocks noGrp="1"/>
          </p:cNvSpPr>
          <p:nvPr>
            <p:ph idx="1"/>
          </p:nvPr>
        </p:nvSpPr>
        <p:spPr/>
        <p:txBody>
          <a:bodyPr/>
          <a:lstStyle/>
          <a:p>
            <a:r>
              <a:rPr lang="en-CA" dirty="0"/>
              <a:t>In this lesson, we will:</a:t>
            </a:r>
          </a:p>
          <a:p>
            <a:pPr lvl="1"/>
            <a:r>
              <a:rPr lang="en-CA" dirty="0"/>
              <a:t>Define a reduction of an array</a:t>
            </a:r>
          </a:p>
          <a:p>
            <a:pPr lvl="1"/>
            <a:r>
              <a:rPr lang="en-CA" dirty="0"/>
              <a:t>Look at implementations of various reductions</a:t>
            </a:r>
          </a:p>
          <a:p>
            <a:pPr lvl="1"/>
            <a:r>
              <a:rPr lang="en-CA" dirty="0"/>
              <a:t>See how to extract commonality</a:t>
            </a:r>
          </a:p>
          <a:p>
            <a:pPr lvl="1"/>
            <a:r>
              <a:rPr lang="en-CA" dirty="0"/>
              <a:t>Introduce a reduce function</a:t>
            </a:r>
          </a:p>
          <a:p>
            <a:pPr lvl="1"/>
            <a:r>
              <a:rPr lang="en-CA" dirty="0"/>
              <a:t>Look at the implementation and examples</a:t>
            </a:r>
          </a:p>
          <a:p>
            <a:pPr lvl="1"/>
            <a:endParaRPr lang="en-CA" dirty="0"/>
          </a:p>
        </p:txBody>
      </p:sp>
    </p:spTree>
    <p:extLst>
      <p:ext uri="{BB962C8B-B14F-4D97-AF65-F5344CB8AC3E}">
        <p14:creationId xmlns:p14="http://schemas.microsoft.com/office/powerpoint/2010/main" val="3857443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Introduction</a:t>
            </a:r>
          </a:p>
        </p:txBody>
      </p:sp>
      <p:sp>
        <p:nvSpPr>
          <p:cNvPr id="3" name="Content Placeholder 2"/>
          <p:cNvSpPr>
            <a:spLocks noGrp="1"/>
          </p:cNvSpPr>
          <p:nvPr>
            <p:ph idx="1"/>
          </p:nvPr>
        </p:nvSpPr>
        <p:spPr/>
        <p:txBody>
          <a:bodyPr/>
          <a:lstStyle/>
          <a:p>
            <a:r>
              <a:rPr lang="en-US" dirty="0"/>
              <a:t>We have already discussed algorithms such as:</a:t>
            </a:r>
          </a:p>
          <a:p>
            <a:pPr lvl="1"/>
            <a:r>
              <a:rPr lang="en-US" dirty="0"/>
              <a:t>Finding the maximum entry of an array</a:t>
            </a:r>
          </a:p>
          <a:p>
            <a:pPr lvl="1"/>
            <a:r>
              <a:rPr lang="en-US" dirty="0"/>
              <a:t>Finding the sum of the entries of an array</a:t>
            </a:r>
            <a:endParaRPr lang="en-CA" dirty="0"/>
          </a:p>
          <a:p>
            <a:pPr lvl="2"/>
            <a:endParaRPr lang="en-CA" dirty="0"/>
          </a:p>
          <a:p>
            <a:pPr algn="l"/>
            <a:r>
              <a:rPr lang="en-US" dirty="0"/>
              <a:t>These are collectively called </a:t>
            </a:r>
            <a:r>
              <a:rPr lang="en-US" i="1" dirty="0"/>
              <a:t>reductions</a:t>
            </a:r>
            <a:r>
              <a:rPr lang="en-US" dirty="0"/>
              <a:t> as they </a:t>
            </a:r>
            <a:r>
              <a:rPr lang="en-US" i="1" dirty="0"/>
              <a:t>reduce</a:t>
            </a:r>
            <a:r>
              <a:rPr lang="en-US" dirty="0"/>
              <a:t> the information in the array to a single value</a:t>
            </a:r>
          </a:p>
          <a:p>
            <a:pPr lvl="1" algn="l"/>
            <a:r>
              <a:rPr lang="en-US" dirty="0"/>
              <a:t>A single piece of information</a:t>
            </a:r>
          </a:p>
          <a:p>
            <a:pPr algn="l"/>
            <a:endParaRPr lang="en-US" dirty="0"/>
          </a:p>
          <a:p>
            <a:pPr algn="l"/>
            <a:r>
              <a:rPr lang="en-US" dirty="0"/>
              <a:t>Each reduction we have implemented so far</a:t>
            </a:r>
            <a:br>
              <a:rPr lang="en-US" dirty="0"/>
            </a:br>
            <a:r>
              <a:rPr lang="en-US" dirty="0"/>
              <a:t>		has had its own implementation</a:t>
            </a:r>
          </a:p>
        </p:txBody>
      </p:sp>
    </p:spTree>
    <p:extLst>
      <p:ext uri="{BB962C8B-B14F-4D97-AF65-F5344CB8AC3E}">
        <p14:creationId xmlns:p14="http://schemas.microsoft.com/office/powerpoint/2010/main" val="1047280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Introduction</a:t>
            </a:r>
          </a:p>
        </p:txBody>
      </p:sp>
      <p:sp>
        <p:nvSpPr>
          <p:cNvPr id="3" name="Content Placeholder 2"/>
          <p:cNvSpPr>
            <a:spLocks noGrp="1"/>
          </p:cNvSpPr>
          <p:nvPr>
            <p:ph idx="1"/>
          </p:nvPr>
        </p:nvSpPr>
        <p:spPr/>
        <p:txBody>
          <a:bodyPr/>
          <a:lstStyle/>
          <a:p>
            <a:r>
              <a:rPr lang="en-US" dirty="0"/>
              <a:t>Question:</a:t>
            </a:r>
          </a:p>
          <a:p>
            <a:pPr lvl="1"/>
            <a:r>
              <a:rPr lang="en-US" dirty="0"/>
              <a:t>Can we find common features between these reductions?</a:t>
            </a:r>
          </a:p>
        </p:txBody>
      </p:sp>
      <p:sp>
        <p:nvSpPr>
          <p:cNvPr id="7" name="TextBox 6">
            <a:extLst>
              <a:ext uri="{FF2B5EF4-FFF2-40B4-BE49-F238E27FC236}">
                <a16:creationId xmlns:a16="http://schemas.microsoft.com/office/drawing/2014/main" id="{D1B71091-E1D2-4EDC-96F8-0B781EF11A62}"/>
              </a:ext>
            </a:extLst>
          </p:cNvPr>
          <p:cNvSpPr txBox="1"/>
          <p:nvPr/>
        </p:nvSpPr>
        <p:spPr>
          <a:xfrm>
            <a:off x="427454" y="2840156"/>
            <a:ext cx="5353769" cy="2893100"/>
          </a:xfrm>
          <a:prstGeom prst="rect">
            <a:avLst/>
          </a:prstGeom>
          <a:noFill/>
        </p:spPr>
        <p:txBody>
          <a:bodyPr wrap="square">
            <a:spAutoFit/>
          </a:bodyPr>
          <a:lstStyle/>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void max( double array[], std::</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capacity ) {</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double </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max_val</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array[0] };</a:t>
            </a:r>
          </a:p>
          <a:p>
            <a:pPr indent="-57150" algn="just" eaLnBrk="0" hangingPunct="0">
              <a:spcBef>
                <a:spcPct val="20000"/>
              </a:spcBef>
              <a:defRPr/>
            </a:pPr>
            <a:endPar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for ( std::</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k{1}; k &lt; capacity; ++k ) {</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if ( array[k] &gt; </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max_val</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 {</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max_val</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 array[k];</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p>
          <a:p>
            <a:pPr indent="-57150" algn="just" eaLnBrk="0" hangingPunct="0">
              <a:spcBef>
                <a:spcPct val="20000"/>
              </a:spcBef>
              <a:defRPr/>
            </a:pPr>
            <a:endPar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return </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max_val</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p>
        </p:txBody>
      </p:sp>
      <p:sp>
        <p:nvSpPr>
          <p:cNvPr id="11" name="TextBox 10">
            <a:extLst>
              <a:ext uri="{FF2B5EF4-FFF2-40B4-BE49-F238E27FC236}">
                <a16:creationId xmlns:a16="http://schemas.microsoft.com/office/drawing/2014/main" id="{D4B2399D-D6E2-48C0-A78A-124E4CA54078}"/>
              </a:ext>
            </a:extLst>
          </p:cNvPr>
          <p:cNvSpPr txBox="1"/>
          <p:nvPr/>
        </p:nvSpPr>
        <p:spPr>
          <a:xfrm>
            <a:off x="3635896" y="4341994"/>
            <a:ext cx="5184576" cy="2376035"/>
          </a:xfrm>
          <a:prstGeom prst="rect">
            <a:avLst/>
          </a:prstGeom>
          <a:noFill/>
        </p:spPr>
        <p:txBody>
          <a:bodyPr wrap="square">
            <a:spAutoFit/>
          </a:bodyPr>
          <a:lstStyle/>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void sum( double array[], std::</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capacity ) {</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double </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array_sum</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0.0 };</a:t>
            </a:r>
          </a:p>
          <a:p>
            <a:pPr indent="-57150" algn="just" eaLnBrk="0" hangingPunct="0">
              <a:spcBef>
                <a:spcPct val="20000"/>
              </a:spcBef>
              <a:defRPr/>
            </a:pPr>
            <a:endPar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for ( std::</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k{0}; k &lt; capacity; ++k ) {</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array_sum</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 array[k];</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p>
          <a:p>
            <a:pPr indent="-57150" algn="just" eaLnBrk="0" hangingPunct="0">
              <a:spcBef>
                <a:spcPct val="20000"/>
              </a:spcBef>
              <a:defRPr/>
            </a:pPr>
            <a:endPar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return </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array_sum</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endParaRPr kumimoji="0" lang="en-CA"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p:txBody>
      </p:sp>
    </p:spTree>
    <p:extLst>
      <p:ext uri="{BB962C8B-B14F-4D97-AF65-F5344CB8AC3E}">
        <p14:creationId xmlns:p14="http://schemas.microsoft.com/office/powerpoint/2010/main" val="337918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Introduction</a:t>
            </a:r>
          </a:p>
        </p:txBody>
      </p:sp>
      <p:sp>
        <p:nvSpPr>
          <p:cNvPr id="3" name="Content Placeholder 2"/>
          <p:cNvSpPr>
            <a:spLocks noGrp="1"/>
          </p:cNvSpPr>
          <p:nvPr>
            <p:ph idx="1"/>
          </p:nvPr>
        </p:nvSpPr>
        <p:spPr/>
        <p:txBody>
          <a:bodyPr/>
          <a:lstStyle/>
          <a:p>
            <a:r>
              <a:rPr lang="en-US" dirty="0"/>
              <a:t>Question:</a:t>
            </a:r>
          </a:p>
          <a:p>
            <a:pPr lvl="1"/>
            <a:r>
              <a:rPr lang="en-US" dirty="0"/>
              <a:t>Can we at least get the index starting at </a:t>
            </a:r>
            <a:r>
              <a:rPr lang="en-US" dirty="0">
                <a:latin typeface="Consolas" panose="020B0609020204030204" pitchFamily="49" charset="0"/>
              </a:rPr>
              <a:t>0</a:t>
            </a:r>
            <a:r>
              <a:rPr lang="en-US" dirty="0"/>
              <a:t>?</a:t>
            </a:r>
          </a:p>
        </p:txBody>
      </p:sp>
      <p:sp>
        <p:nvSpPr>
          <p:cNvPr id="7" name="TextBox 6">
            <a:extLst>
              <a:ext uri="{FF2B5EF4-FFF2-40B4-BE49-F238E27FC236}">
                <a16:creationId xmlns:a16="http://schemas.microsoft.com/office/drawing/2014/main" id="{D1B71091-E1D2-4EDC-96F8-0B781EF11A62}"/>
              </a:ext>
            </a:extLst>
          </p:cNvPr>
          <p:cNvSpPr txBox="1"/>
          <p:nvPr/>
        </p:nvSpPr>
        <p:spPr>
          <a:xfrm>
            <a:off x="427454" y="2840156"/>
            <a:ext cx="6520810" cy="2893100"/>
          </a:xfrm>
          <a:prstGeom prst="rect">
            <a:avLst/>
          </a:prstGeom>
          <a:noFill/>
        </p:spPr>
        <p:txBody>
          <a:bodyPr wrap="square">
            <a:spAutoFit/>
          </a:bodyPr>
          <a:lstStyle/>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void max( double array[], std::</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capacity ) {</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double </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max_val</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r>
              <a:rPr kumimoji="0" lang="en-US" sz="1400" b="1" i="0" u="none" strike="noStrike" kern="1200" cap="none" spc="0" normalizeH="0" baseline="0" noProof="0" dirty="0">
                <a:ln>
                  <a:noFill/>
                </a:ln>
                <a:solidFill>
                  <a:srgbClr val="FF0000"/>
                </a:solidFill>
                <a:effectLst/>
                <a:uLnTx/>
                <a:uFillTx/>
                <a:latin typeface="Consolas" panose="020B0609020204030204" pitchFamily="49" charset="0"/>
                <a:ea typeface="+mn-ea"/>
                <a:cs typeface="Arial" pitchFamily="34" charset="0"/>
              </a:rPr>
              <a:t>-std::</a:t>
            </a:r>
            <a:r>
              <a:rPr kumimoji="0" lang="en-US" sz="1400" b="1" i="0" u="none" strike="noStrike" kern="1200" cap="none" spc="0" normalizeH="0" baseline="0" noProof="0" dirty="0" err="1">
                <a:ln>
                  <a:noFill/>
                </a:ln>
                <a:solidFill>
                  <a:srgbClr val="FF0000"/>
                </a:solidFill>
                <a:effectLst/>
                <a:uLnTx/>
                <a:uFillTx/>
                <a:latin typeface="Consolas" panose="020B0609020204030204" pitchFamily="49" charset="0"/>
                <a:ea typeface="+mn-ea"/>
                <a:cs typeface="Arial" pitchFamily="34" charset="0"/>
              </a:rPr>
              <a:t>numeric_limits</a:t>
            </a:r>
            <a:r>
              <a:rPr kumimoji="0" lang="en-US" sz="1400" b="1" i="0" u="none" strike="noStrike" kern="1200" cap="none" spc="0" normalizeH="0" baseline="0" noProof="0" dirty="0">
                <a:ln>
                  <a:noFill/>
                </a:ln>
                <a:solidFill>
                  <a:srgbClr val="FF0000"/>
                </a:solidFill>
                <a:effectLst/>
                <a:uLnTx/>
                <a:uFillTx/>
                <a:latin typeface="Consolas" panose="020B0609020204030204" pitchFamily="49" charset="0"/>
                <a:ea typeface="+mn-ea"/>
                <a:cs typeface="Arial" pitchFamily="34" charset="0"/>
              </a:rPr>
              <a:t>&lt;double&gt;::infinity() </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p>
          <a:p>
            <a:pPr indent="-57150" algn="just" eaLnBrk="0" hangingPunct="0">
              <a:spcBef>
                <a:spcPct val="20000"/>
              </a:spcBef>
              <a:defRPr/>
            </a:pPr>
            <a:endPar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for ( std::</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k{0}; k &lt; capacity; ++k ) {</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if ( array[k] &gt; </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max_val</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 {</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max_val</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 array[k];</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p>
          <a:p>
            <a:pPr indent="-57150" algn="just" eaLnBrk="0" hangingPunct="0">
              <a:spcBef>
                <a:spcPct val="20000"/>
              </a:spcBef>
              <a:defRPr/>
            </a:pPr>
            <a:endPar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return </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max_val</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p>
        </p:txBody>
      </p:sp>
      <p:sp>
        <p:nvSpPr>
          <p:cNvPr id="11" name="TextBox 10">
            <a:extLst>
              <a:ext uri="{FF2B5EF4-FFF2-40B4-BE49-F238E27FC236}">
                <a16:creationId xmlns:a16="http://schemas.microsoft.com/office/drawing/2014/main" id="{D4B2399D-D6E2-48C0-A78A-124E4CA54078}"/>
              </a:ext>
            </a:extLst>
          </p:cNvPr>
          <p:cNvSpPr txBox="1"/>
          <p:nvPr/>
        </p:nvSpPr>
        <p:spPr>
          <a:xfrm>
            <a:off x="3635896" y="4341994"/>
            <a:ext cx="5184576" cy="2376035"/>
          </a:xfrm>
          <a:prstGeom prst="rect">
            <a:avLst/>
          </a:prstGeom>
          <a:noFill/>
        </p:spPr>
        <p:txBody>
          <a:bodyPr wrap="square">
            <a:spAutoFit/>
          </a:bodyPr>
          <a:lstStyle/>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void sum( double array[], std::</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capacity ) {</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double </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array_sum</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0.0 };</a:t>
            </a:r>
          </a:p>
          <a:p>
            <a:pPr indent="-57150" algn="just" eaLnBrk="0" hangingPunct="0">
              <a:spcBef>
                <a:spcPct val="20000"/>
              </a:spcBef>
              <a:defRPr/>
            </a:pPr>
            <a:endPar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for ( std::</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k{0}; k &lt; capacity; ++k ) {</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array_sum</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 array[k];</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p>
          <a:p>
            <a:pPr indent="-57150" algn="just" eaLnBrk="0" hangingPunct="0">
              <a:spcBef>
                <a:spcPct val="20000"/>
              </a:spcBef>
              <a:defRPr/>
            </a:pPr>
            <a:endPar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return </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array_sum</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endParaRPr kumimoji="0" lang="en-CA"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p:txBody>
      </p:sp>
    </p:spTree>
    <p:extLst>
      <p:ext uri="{BB962C8B-B14F-4D97-AF65-F5344CB8AC3E}">
        <p14:creationId xmlns:p14="http://schemas.microsoft.com/office/powerpoint/2010/main" val="3749411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Introduction</a:t>
            </a:r>
          </a:p>
        </p:txBody>
      </p:sp>
      <p:sp>
        <p:nvSpPr>
          <p:cNvPr id="3" name="Content Placeholder 2"/>
          <p:cNvSpPr>
            <a:spLocks noGrp="1"/>
          </p:cNvSpPr>
          <p:nvPr>
            <p:ph idx="1"/>
          </p:nvPr>
        </p:nvSpPr>
        <p:spPr>
          <a:xfrm>
            <a:off x="457200" y="1600200"/>
            <a:ext cx="8686800" cy="4525963"/>
          </a:xfrm>
        </p:spPr>
        <p:txBody>
          <a:bodyPr/>
          <a:lstStyle/>
          <a:p>
            <a:r>
              <a:rPr lang="en-US" dirty="0"/>
              <a:t>Question:</a:t>
            </a:r>
          </a:p>
          <a:p>
            <a:pPr lvl="1"/>
            <a:r>
              <a:rPr lang="en-US" dirty="0"/>
              <a:t>Can we simplify the function bodies?</a:t>
            </a:r>
          </a:p>
          <a:p>
            <a:pPr lvl="1"/>
            <a:r>
              <a:rPr lang="en-US" dirty="0"/>
              <a:t>In both cases, the updated value is a function of the value and </a:t>
            </a:r>
            <a:r>
              <a:rPr lang="en-US" dirty="0">
                <a:latin typeface="Consolas" panose="020B0609020204030204" pitchFamily="49" charset="0"/>
              </a:rPr>
              <a:t>array[k]</a:t>
            </a:r>
          </a:p>
        </p:txBody>
      </p:sp>
      <p:sp>
        <p:nvSpPr>
          <p:cNvPr id="7" name="TextBox 6">
            <a:extLst>
              <a:ext uri="{FF2B5EF4-FFF2-40B4-BE49-F238E27FC236}">
                <a16:creationId xmlns:a16="http://schemas.microsoft.com/office/drawing/2014/main" id="{D1B71091-E1D2-4EDC-96F8-0B781EF11A62}"/>
              </a:ext>
            </a:extLst>
          </p:cNvPr>
          <p:cNvSpPr txBox="1"/>
          <p:nvPr/>
        </p:nvSpPr>
        <p:spPr>
          <a:xfrm>
            <a:off x="427454" y="2838078"/>
            <a:ext cx="6520810" cy="2376035"/>
          </a:xfrm>
          <a:prstGeom prst="rect">
            <a:avLst/>
          </a:prstGeom>
          <a:noFill/>
        </p:spPr>
        <p:txBody>
          <a:bodyPr wrap="square">
            <a:spAutoFit/>
          </a:bodyPr>
          <a:lstStyle/>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void max( double array[], std::</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capacity ) {</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double </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max_val</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r>
              <a:rPr kumimoji="0" lang="en-US" sz="1400" i="0" u="none" strike="noStrike" kern="1200" cap="none" spc="0" normalizeH="0" baseline="0" noProof="0" dirty="0">
                <a:ln>
                  <a:noFill/>
                </a:ln>
                <a:effectLst/>
                <a:uLnTx/>
                <a:uFillTx/>
                <a:latin typeface="Consolas" panose="020B0609020204030204" pitchFamily="49" charset="0"/>
                <a:ea typeface="+mn-ea"/>
                <a:cs typeface="Arial" pitchFamily="34" charset="0"/>
              </a:rPr>
              <a:t>-std::</a:t>
            </a:r>
            <a:r>
              <a:rPr kumimoji="0" lang="en-US" sz="1400" i="0" u="none" strike="noStrike" kern="1200" cap="none" spc="0" normalizeH="0" baseline="0" noProof="0" dirty="0" err="1">
                <a:ln>
                  <a:noFill/>
                </a:ln>
                <a:effectLst/>
                <a:uLnTx/>
                <a:uFillTx/>
                <a:latin typeface="Consolas" panose="020B0609020204030204" pitchFamily="49" charset="0"/>
                <a:ea typeface="+mn-ea"/>
                <a:cs typeface="Arial" pitchFamily="34" charset="0"/>
              </a:rPr>
              <a:t>numeric_limits</a:t>
            </a:r>
            <a:r>
              <a:rPr kumimoji="0" lang="en-US" sz="1400" i="0" u="none" strike="noStrike" kern="1200" cap="none" spc="0" normalizeH="0" baseline="0" noProof="0" dirty="0">
                <a:ln>
                  <a:noFill/>
                </a:ln>
                <a:effectLst/>
                <a:uLnTx/>
                <a:uFillTx/>
                <a:latin typeface="Consolas" panose="020B0609020204030204" pitchFamily="49" charset="0"/>
                <a:ea typeface="+mn-ea"/>
                <a:cs typeface="Arial" pitchFamily="34" charset="0"/>
              </a:rPr>
              <a:t>&lt;double&gt;::infinity() </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p>
          <a:p>
            <a:pPr indent="-57150" algn="just" eaLnBrk="0" hangingPunct="0">
              <a:spcBef>
                <a:spcPct val="20000"/>
              </a:spcBef>
              <a:defRPr/>
            </a:pPr>
            <a:endPar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for ( std::</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k{0}; k &lt; capacity; ++k ) {</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r>
              <a:rPr kumimoji="0" lang="en-US" sz="1400" b="1" i="0" u="none" strike="noStrike" kern="1200" cap="none" spc="0" normalizeH="0" baseline="0" noProof="0" dirty="0" err="1">
                <a:ln>
                  <a:noFill/>
                </a:ln>
                <a:solidFill>
                  <a:srgbClr val="FF0000"/>
                </a:solidFill>
                <a:effectLst/>
                <a:uLnTx/>
                <a:uFillTx/>
                <a:latin typeface="Consolas" panose="020B0609020204030204" pitchFamily="49" charset="0"/>
                <a:ea typeface="+mn-ea"/>
                <a:cs typeface="Arial" pitchFamily="34" charset="0"/>
              </a:rPr>
              <a:t>max_val</a:t>
            </a:r>
            <a:r>
              <a:rPr kumimoji="0" lang="en-US" sz="1400" b="1" i="0" u="none" strike="noStrike" kern="1200" cap="none" spc="0" normalizeH="0" baseline="0" noProof="0" dirty="0">
                <a:ln>
                  <a:noFill/>
                </a:ln>
                <a:solidFill>
                  <a:srgbClr val="FF0000"/>
                </a:solidFill>
                <a:effectLst/>
                <a:uLnTx/>
                <a:uFillTx/>
                <a:latin typeface="Consolas" panose="020B0609020204030204" pitchFamily="49" charset="0"/>
                <a:ea typeface="+mn-ea"/>
                <a:cs typeface="Arial" pitchFamily="34" charset="0"/>
              </a:rPr>
              <a:t> = std::max( </a:t>
            </a:r>
            <a:r>
              <a:rPr kumimoji="0" lang="en-US" sz="1400" b="1" i="0" u="none" strike="noStrike" kern="1200" cap="none" spc="0" normalizeH="0" baseline="0" noProof="0" dirty="0" err="1">
                <a:ln>
                  <a:noFill/>
                </a:ln>
                <a:solidFill>
                  <a:srgbClr val="FF0000"/>
                </a:solidFill>
                <a:effectLst/>
                <a:uLnTx/>
                <a:uFillTx/>
                <a:latin typeface="Consolas" panose="020B0609020204030204" pitchFamily="49" charset="0"/>
                <a:ea typeface="+mn-ea"/>
                <a:cs typeface="Arial" pitchFamily="34" charset="0"/>
              </a:rPr>
              <a:t>max_val</a:t>
            </a:r>
            <a:r>
              <a:rPr kumimoji="0" lang="en-US" sz="1400" b="1" i="0" u="none" strike="noStrike" kern="1200" cap="none" spc="0" normalizeH="0" baseline="0" noProof="0" dirty="0">
                <a:ln>
                  <a:noFill/>
                </a:ln>
                <a:solidFill>
                  <a:srgbClr val="FF0000"/>
                </a:solidFill>
                <a:effectLst/>
                <a:uLnTx/>
                <a:uFillTx/>
                <a:latin typeface="Consolas" panose="020B0609020204030204" pitchFamily="49" charset="0"/>
                <a:ea typeface="+mn-ea"/>
                <a:cs typeface="Arial" pitchFamily="34" charset="0"/>
              </a:rPr>
              <a:t>, array[k] );</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p>
          <a:p>
            <a:pPr indent="-57150" algn="just" eaLnBrk="0" hangingPunct="0">
              <a:spcBef>
                <a:spcPct val="20000"/>
              </a:spcBef>
              <a:defRPr/>
            </a:pPr>
            <a:endPar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return </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max_val</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p>
        </p:txBody>
      </p:sp>
      <p:sp>
        <p:nvSpPr>
          <p:cNvPr id="11" name="TextBox 10">
            <a:extLst>
              <a:ext uri="{FF2B5EF4-FFF2-40B4-BE49-F238E27FC236}">
                <a16:creationId xmlns:a16="http://schemas.microsoft.com/office/drawing/2014/main" id="{D4B2399D-D6E2-48C0-A78A-124E4CA54078}"/>
              </a:ext>
            </a:extLst>
          </p:cNvPr>
          <p:cNvSpPr txBox="1"/>
          <p:nvPr/>
        </p:nvSpPr>
        <p:spPr>
          <a:xfrm>
            <a:off x="3635896" y="4341994"/>
            <a:ext cx="5184576" cy="2376035"/>
          </a:xfrm>
          <a:prstGeom prst="rect">
            <a:avLst/>
          </a:prstGeom>
          <a:noFill/>
        </p:spPr>
        <p:txBody>
          <a:bodyPr wrap="square">
            <a:spAutoFit/>
          </a:bodyPr>
          <a:lstStyle/>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void sum( double array[], std::</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capacity ) {</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double </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array_sum</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0.0 };</a:t>
            </a:r>
          </a:p>
          <a:p>
            <a:pPr indent="-57150" algn="just" eaLnBrk="0" hangingPunct="0">
              <a:spcBef>
                <a:spcPct val="20000"/>
              </a:spcBef>
              <a:defRPr/>
            </a:pPr>
            <a:endPar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for ( std::</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k{0}; k &lt; capacity; ++k ) {</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r>
              <a:rPr kumimoji="0" lang="en-US" sz="1400" b="1" i="0" u="none" strike="noStrike" kern="1200" cap="none" spc="0" normalizeH="0" baseline="0" noProof="0" dirty="0" err="1">
                <a:ln>
                  <a:noFill/>
                </a:ln>
                <a:solidFill>
                  <a:srgbClr val="FF0000"/>
                </a:solidFill>
                <a:effectLst/>
                <a:uLnTx/>
                <a:uFillTx/>
                <a:latin typeface="Consolas" panose="020B0609020204030204" pitchFamily="49" charset="0"/>
                <a:ea typeface="+mn-ea"/>
                <a:cs typeface="Arial" pitchFamily="34" charset="0"/>
              </a:rPr>
              <a:t>array_sum</a:t>
            </a:r>
            <a:r>
              <a:rPr kumimoji="0" lang="en-US" sz="1400" b="1" i="0" u="none" strike="noStrike" kern="1200" cap="none" spc="0" normalizeH="0" baseline="0" noProof="0" dirty="0">
                <a:ln>
                  <a:noFill/>
                </a:ln>
                <a:solidFill>
                  <a:srgbClr val="FF0000"/>
                </a:solidFill>
                <a:effectLst/>
                <a:uLnTx/>
                <a:uFillTx/>
                <a:latin typeface="Consolas" panose="020B0609020204030204" pitchFamily="49" charset="0"/>
                <a:ea typeface="+mn-ea"/>
                <a:cs typeface="Arial" pitchFamily="34" charset="0"/>
              </a:rPr>
              <a:t> = </a:t>
            </a:r>
            <a:r>
              <a:rPr kumimoji="0" lang="en-US" sz="1400" b="1" i="0" u="none" strike="noStrike" kern="1200" cap="none" spc="0" normalizeH="0" baseline="0" noProof="0" dirty="0" err="1">
                <a:ln>
                  <a:noFill/>
                </a:ln>
                <a:solidFill>
                  <a:srgbClr val="FF0000"/>
                </a:solidFill>
                <a:effectLst/>
                <a:uLnTx/>
                <a:uFillTx/>
                <a:latin typeface="Consolas" panose="020B0609020204030204" pitchFamily="49" charset="0"/>
                <a:ea typeface="+mn-ea"/>
                <a:cs typeface="Arial" pitchFamily="34" charset="0"/>
              </a:rPr>
              <a:t>array_sum</a:t>
            </a:r>
            <a:r>
              <a:rPr kumimoji="0" lang="en-US" sz="1400" b="1" i="0" u="none" strike="noStrike" kern="1200" cap="none" spc="0" normalizeH="0" baseline="0" noProof="0" dirty="0">
                <a:ln>
                  <a:noFill/>
                </a:ln>
                <a:solidFill>
                  <a:srgbClr val="FF0000"/>
                </a:solidFill>
                <a:effectLst/>
                <a:uLnTx/>
                <a:uFillTx/>
                <a:latin typeface="Consolas" panose="020B0609020204030204" pitchFamily="49" charset="0"/>
                <a:ea typeface="+mn-ea"/>
                <a:cs typeface="Arial" pitchFamily="34" charset="0"/>
              </a:rPr>
              <a:t> + array[k];</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p>
          <a:p>
            <a:pPr indent="-57150" algn="just" eaLnBrk="0" hangingPunct="0">
              <a:spcBef>
                <a:spcPct val="20000"/>
              </a:spcBef>
              <a:defRPr/>
            </a:pPr>
            <a:endPar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return </a:t>
            </a:r>
            <a:r>
              <a:rPr kumimoji="0" lang="en-US" sz="14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array_sum</a:t>
            </a: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p>
          <a:p>
            <a:pPr indent="-57150" algn="just" eaLnBrk="0" hangingPunct="0">
              <a:spcBef>
                <a:spcPct val="20000"/>
              </a:spcBef>
              <a:defRPr/>
            </a:pPr>
            <a:r>
              <a:rPr kumimoji="0" lang="en-US"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endParaRPr kumimoji="0" lang="en-CA" sz="14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p:txBody>
      </p:sp>
    </p:spTree>
    <p:extLst>
      <p:ext uri="{BB962C8B-B14F-4D97-AF65-F5344CB8AC3E}">
        <p14:creationId xmlns:p14="http://schemas.microsoft.com/office/powerpoint/2010/main" val="1435122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Initial implementation</a:t>
            </a:r>
          </a:p>
        </p:txBody>
      </p:sp>
      <p:sp>
        <p:nvSpPr>
          <p:cNvPr id="3" name="Content Placeholder 2"/>
          <p:cNvSpPr>
            <a:spLocks noGrp="1"/>
          </p:cNvSpPr>
          <p:nvPr>
            <p:ph idx="1"/>
          </p:nvPr>
        </p:nvSpPr>
        <p:spPr>
          <a:xfrm>
            <a:off x="457200" y="1600200"/>
            <a:ext cx="8579296" cy="4525963"/>
          </a:xfrm>
        </p:spPr>
        <p:txBody>
          <a:bodyPr/>
          <a:lstStyle/>
          <a:p>
            <a:r>
              <a:rPr lang="en-CA" dirty="0"/>
              <a:t>Could we not get the user to pass:</a:t>
            </a:r>
          </a:p>
          <a:p>
            <a:pPr lvl="1"/>
            <a:r>
              <a:rPr lang="en-CA" dirty="0"/>
              <a:t>The initial value?</a:t>
            </a:r>
          </a:p>
          <a:p>
            <a:pPr lvl="1"/>
            <a:r>
              <a:rPr lang="en-CA" dirty="0"/>
              <a:t>The bivariate function that performs the reduction?</a:t>
            </a:r>
          </a:p>
          <a:p>
            <a:pPr lvl="1"/>
            <a:endParaRPr lang="en-CA" dirty="0"/>
          </a:p>
          <a:p>
            <a:r>
              <a:rPr lang="en-CA" dirty="0"/>
              <a:t>The function declaration would be:</a:t>
            </a:r>
          </a:p>
          <a:p>
            <a:pPr marL="800100" lvl="2" indent="0">
              <a:buNone/>
            </a:pPr>
            <a:r>
              <a:rPr lang="en-US" sz="1600" dirty="0">
                <a:latin typeface="Consolas" panose="020B0609020204030204" pitchFamily="49" charset="0"/>
              </a:rPr>
              <a:t>double reduce( double      array[],</a:t>
            </a:r>
          </a:p>
          <a:p>
            <a:pPr marL="800100" lvl="2" indent="0">
              <a:buNone/>
            </a:pPr>
            <a:r>
              <a:rPr lang="en-US" sz="1600" dirty="0">
                <a:latin typeface="Consolas" panose="020B0609020204030204" pitchFamily="49" charset="0"/>
              </a:rPr>
              <a:t>               std::</a:t>
            </a:r>
            <a:r>
              <a:rPr lang="en-US" sz="1600" dirty="0" err="1">
                <a:latin typeface="Consolas" panose="020B0609020204030204" pitchFamily="49" charset="0"/>
              </a:rPr>
              <a:t>size_t</a:t>
            </a:r>
            <a:r>
              <a:rPr lang="en-US" sz="1600" dirty="0">
                <a:latin typeface="Consolas" panose="020B0609020204030204" pitchFamily="49" charset="0"/>
              </a:rPr>
              <a:t> capacity,</a:t>
            </a:r>
          </a:p>
          <a:p>
            <a:pPr marL="800100" lvl="2" indent="0">
              <a:buNone/>
            </a:pPr>
            <a:r>
              <a:rPr lang="en-US" sz="1600" dirty="0">
                <a:latin typeface="Consolas" panose="020B0609020204030204" pitchFamily="49" charset="0"/>
              </a:rPr>
              <a:t>               double      x0,</a:t>
            </a:r>
          </a:p>
          <a:p>
            <a:pPr marL="800100" lvl="2" indent="0">
              <a:buNone/>
            </a:pPr>
            <a:r>
              <a:rPr lang="en-US" sz="1600" dirty="0">
                <a:latin typeface="Consolas" panose="020B0609020204030204" pitchFamily="49" charset="0"/>
              </a:rPr>
              <a:t>               std::function&lt;double(double, double)&gt; accumulator );</a:t>
            </a:r>
          </a:p>
          <a:p>
            <a:pPr marL="800100" lvl="2" indent="0">
              <a:buNone/>
            </a:pPr>
            <a:endParaRPr lang="en-US" dirty="0">
              <a:latin typeface="Consolas" panose="020B0609020204030204" pitchFamily="49" charset="0"/>
            </a:endParaRPr>
          </a:p>
          <a:p>
            <a:pPr marL="742950" marR="0" lvl="1" indent="-285750" algn="just" defTabSz="914400" rtl="0" eaLnBrk="0" fontAlgn="base" latinLnBrk="0" hangingPunct="0">
              <a:lnSpc>
                <a:spcPct val="100000"/>
              </a:lnSpc>
              <a:spcBef>
                <a:spcPct val="20000"/>
              </a:spcBef>
              <a:spcAft>
                <a:spcPct val="0"/>
              </a:spcAft>
              <a:buClrTx/>
              <a:buSzTx/>
              <a:buFont typeface="Arial" charset="0"/>
              <a:buChar char="–"/>
              <a:tabLst/>
              <a:defRPr/>
            </a:pPr>
            <a:r>
              <a:rPr kumimoji="0" lang="en-CA"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We call the function an </a:t>
            </a:r>
            <a:r>
              <a:rPr kumimoji="0" lang="en-CA" sz="1900" b="0" i="1"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accumulator</a:t>
            </a:r>
            <a:r>
              <a:rPr kumimoji="0" lang="en-CA" sz="1900" b="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a:t>
            </a:r>
          </a:p>
          <a:p>
            <a:pPr marL="457200" marR="0" lvl="1" indent="0" algn="just" defTabSz="914400" rtl="0" eaLnBrk="0" fontAlgn="base" latinLnBrk="0" hangingPunct="0">
              <a:lnSpc>
                <a:spcPct val="100000"/>
              </a:lnSpc>
              <a:spcBef>
                <a:spcPct val="20000"/>
              </a:spcBef>
              <a:spcAft>
                <a:spcPct val="0"/>
              </a:spcAft>
              <a:buClrTx/>
              <a:buSzTx/>
              <a:buNone/>
              <a:tabLst/>
              <a:defRPr/>
            </a:pPr>
            <a:r>
              <a:rPr lang="en-CA" i="0" dirty="0">
                <a:solidFill>
                  <a:prstClr val="black"/>
                </a:solidFill>
              </a:rPr>
              <a:t>		as it accumulates the information about the array</a:t>
            </a:r>
            <a:endParaRPr kumimoji="0" lang="en-CA" sz="19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endParaRPr>
          </a:p>
          <a:p>
            <a:pPr marL="800100" lvl="2" indent="0">
              <a:buNone/>
            </a:pPr>
            <a:endParaRPr lang="en-CA" dirty="0">
              <a:latin typeface="Consolas" panose="020B0609020204030204" pitchFamily="49" charset="0"/>
            </a:endParaRPr>
          </a:p>
        </p:txBody>
      </p:sp>
    </p:spTree>
    <p:extLst>
      <p:ext uri="{BB962C8B-B14F-4D97-AF65-F5344CB8AC3E}">
        <p14:creationId xmlns:p14="http://schemas.microsoft.com/office/powerpoint/2010/main" val="3154314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Initial implementation</a:t>
            </a:r>
          </a:p>
        </p:txBody>
      </p:sp>
      <p:sp>
        <p:nvSpPr>
          <p:cNvPr id="3" name="Content Placeholder 2"/>
          <p:cNvSpPr>
            <a:spLocks noGrp="1"/>
          </p:cNvSpPr>
          <p:nvPr>
            <p:ph idx="1"/>
          </p:nvPr>
        </p:nvSpPr>
        <p:spPr/>
        <p:txBody>
          <a:bodyPr/>
          <a:lstStyle/>
          <a:p>
            <a:r>
              <a:rPr lang="en-CA" dirty="0"/>
              <a:t>The implementation is also straightforward:</a:t>
            </a:r>
          </a:p>
          <a:p>
            <a:pPr marL="400050" lvl="1" indent="0">
              <a:buNone/>
            </a:pPr>
            <a:endParaRPr lang="en-US" sz="1600" dirty="0">
              <a:latin typeface="Consolas" panose="020B0609020204030204" pitchFamily="49" charset="0"/>
            </a:endParaRPr>
          </a:p>
          <a:p>
            <a:pPr marL="400050" lvl="1" indent="0">
              <a:buNone/>
            </a:pPr>
            <a:r>
              <a:rPr lang="en-US" sz="1600" dirty="0">
                <a:latin typeface="Consolas" panose="020B0609020204030204" pitchFamily="49" charset="0"/>
              </a:rPr>
              <a:t>double reduce( double      array[],</a:t>
            </a:r>
          </a:p>
          <a:p>
            <a:pPr marL="400050" lvl="1" indent="0">
              <a:buNone/>
            </a:pPr>
            <a:r>
              <a:rPr lang="en-US" sz="1600" dirty="0">
                <a:latin typeface="Consolas" panose="020B0609020204030204" pitchFamily="49" charset="0"/>
              </a:rPr>
              <a:t>               std::</a:t>
            </a:r>
            <a:r>
              <a:rPr lang="en-US" sz="1600" dirty="0" err="1">
                <a:latin typeface="Consolas" panose="020B0609020204030204" pitchFamily="49" charset="0"/>
              </a:rPr>
              <a:t>size_t</a:t>
            </a:r>
            <a:r>
              <a:rPr lang="en-US" sz="1600" dirty="0">
                <a:latin typeface="Consolas" panose="020B0609020204030204" pitchFamily="49" charset="0"/>
              </a:rPr>
              <a:t> capacity,</a:t>
            </a:r>
          </a:p>
          <a:p>
            <a:pPr marL="400050" lvl="1" indent="0">
              <a:buNone/>
            </a:pPr>
            <a:r>
              <a:rPr lang="en-US" sz="1600" dirty="0">
                <a:latin typeface="Consolas" panose="020B0609020204030204" pitchFamily="49" charset="0"/>
              </a:rPr>
              <a:t>               double      x0,</a:t>
            </a:r>
          </a:p>
          <a:p>
            <a:pPr marL="400050" lvl="1" indent="0">
              <a:buNone/>
            </a:pPr>
            <a:r>
              <a:rPr lang="en-US" sz="1600" dirty="0">
                <a:latin typeface="Consolas" panose="020B0609020204030204" pitchFamily="49" charset="0"/>
              </a:rPr>
              <a:t>               std::function&lt;double(double, double)&gt; accumulator ) {</a:t>
            </a:r>
          </a:p>
          <a:p>
            <a:pPr marL="400050" lvl="1" indent="0">
              <a:buNone/>
            </a:pPr>
            <a:r>
              <a:rPr lang="en-US" sz="1600" dirty="0">
                <a:latin typeface="Consolas" panose="020B0609020204030204" pitchFamily="49" charset="0"/>
              </a:rPr>
              <a:t>    double result{ x0 };</a:t>
            </a:r>
          </a:p>
          <a:p>
            <a:pPr marL="400050" lvl="1" indent="0">
              <a:buNone/>
            </a:pPr>
            <a:endParaRPr lang="en-US" sz="1600" dirty="0">
              <a:latin typeface="Consolas" panose="020B0609020204030204" pitchFamily="49" charset="0"/>
            </a:endParaRPr>
          </a:p>
          <a:p>
            <a:pPr marL="400050" lvl="1" indent="0">
              <a:buNone/>
            </a:pPr>
            <a:r>
              <a:rPr lang="en-US" sz="1600" dirty="0">
                <a:latin typeface="Consolas" panose="020B0609020204030204" pitchFamily="49" charset="0"/>
              </a:rPr>
              <a:t>    for ( std::</a:t>
            </a:r>
            <a:r>
              <a:rPr lang="en-US" sz="1600" dirty="0" err="1">
                <a:latin typeface="Consolas" panose="020B0609020204030204" pitchFamily="49" charset="0"/>
              </a:rPr>
              <a:t>size_t</a:t>
            </a:r>
            <a:r>
              <a:rPr lang="en-US" sz="1600" dirty="0">
                <a:latin typeface="Consolas" panose="020B0609020204030204" pitchFamily="49" charset="0"/>
              </a:rPr>
              <a:t> k{0}; k &lt; capacity; ++k ) {</a:t>
            </a:r>
          </a:p>
          <a:p>
            <a:pPr marL="400050" lvl="1" indent="0">
              <a:buNone/>
            </a:pPr>
            <a:r>
              <a:rPr lang="en-US" sz="1600" dirty="0">
                <a:latin typeface="Consolas" panose="020B0609020204030204" pitchFamily="49" charset="0"/>
              </a:rPr>
              <a:t>        result = accumulator( result, array[k] );</a:t>
            </a:r>
          </a:p>
          <a:p>
            <a:pPr marL="400050" lvl="1" indent="0">
              <a:buNone/>
            </a:pPr>
            <a:r>
              <a:rPr lang="en-US" sz="1600" dirty="0">
                <a:latin typeface="Consolas" panose="020B0609020204030204" pitchFamily="49" charset="0"/>
              </a:rPr>
              <a:t>    }</a:t>
            </a:r>
          </a:p>
          <a:p>
            <a:pPr marL="400050" lvl="1" indent="0">
              <a:buNone/>
            </a:pPr>
            <a:endParaRPr lang="en-US" sz="1600" dirty="0">
              <a:latin typeface="Consolas" panose="020B0609020204030204" pitchFamily="49" charset="0"/>
            </a:endParaRPr>
          </a:p>
          <a:p>
            <a:pPr marL="400050" lvl="1" indent="0">
              <a:buNone/>
            </a:pPr>
            <a:r>
              <a:rPr lang="en-US" sz="1600" dirty="0">
                <a:latin typeface="Consolas" panose="020B0609020204030204" pitchFamily="49" charset="0"/>
              </a:rPr>
              <a:t>    return result;</a:t>
            </a:r>
          </a:p>
          <a:p>
            <a:pPr marL="400050" lvl="1" indent="0">
              <a:buNone/>
            </a:pPr>
            <a:r>
              <a:rPr lang="en-US" sz="1600" dirty="0">
                <a:latin typeface="Consolas" panose="020B0609020204030204" pitchFamily="49" charset="0"/>
              </a:rPr>
              <a:t>}</a:t>
            </a:r>
            <a:endParaRPr lang="en-CA" sz="1600" dirty="0">
              <a:latin typeface="Consolas" panose="020B0609020204030204" pitchFamily="49" charset="0"/>
            </a:endParaRPr>
          </a:p>
          <a:p>
            <a:pPr marL="800100" lvl="2" indent="0">
              <a:buNone/>
            </a:pPr>
            <a:endParaRPr lang="en-CA" dirty="0">
              <a:latin typeface="Consolas" panose="020B0609020204030204" pitchFamily="49" charset="0"/>
            </a:endParaRPr>
          </a:p>
        </p:txBody>
      </p:sp>
    </p:spTree>
    <p:extLst>
      <p:ext uri="{BB962C8B-B14F-4D97-AF65-F5344CB8AC3E}">
        <p14:creationId xmlns:p14="http://schemas.microsoft.com/office/powerpoint/2010/main" val="181299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Generalizing the range</a:t>
            </a:r>
          </a:p>
        </p:txBody>
      </p:sp>
      <p:sp>
        <p:nvSpPr>
          <p:cNvPr id="3" name="Content Placeholder 2"/>
          <p:cNvSpPr>
            <a:spLocks noGrp="1"/>
          </p:cNvSpPr>
          <p:nvPr>
            <p:ph idx="1"/>
          </p:nvPr>
        </p:nvSpPr>
        <p:spPr/>
        <p:txBody>
          <a:bodyPr/>
          <a:lstStyle/>
          <a:p>
            <a:r>
              <a:rPr lang="en-CA" dirty="0"/>
              <a:t>Have the algorithm work from </a:t>
            </a:r>
          </a:p>
          <a:p>
            <a:pPr marL="457200" lvl="1" indent="0">
              <a:buNone/>
            </a:pPr>
            <a:r>
              <a:rPr lang="en-CA" dirty="0">
                <a:latin typeface="Consolas" panose="020B0609020204030204" pitchFamily="49" charset="0"/>
              </a:rPr>
              <a:t>		array[begin], ... , array[end - 1]</a:t>
            </a:r>
          </a:p>
          <a:p>
            <a:pPr marL="457200" lvl="1" indent="0">
              <a:buNone/>
            </a:pPr>
            <a:endParaRPr lang="en-CA" dirty="0">
              <a:latin typeface="Consolas" panose="020B0609020204030204" pitchFamily="49" charset="0"/>
            </a:endParaRPr>
          </a:p>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CA" sz="2000" b="0" i="0" u="none" strike="noStrike" kern="1200" cap="none" spc="0" normalizeH="0" baseline="0" noProof="0" dirty="0">
                <a:ln>
                  <a:noFill/>
                </a:ln>
                <a:solidFill>
                  <a:prstClr val="black"/>
                </a:solidFill>
                <a:effectLst/>
                <a:uLnTx/>
                <a:uFillTx/>
                <a:latin typeface="Georgia" panose="02040502050405020303" pitchFamily="18" charset="0"/>
                <a:ea typeface="+mn-ea"/>
                <a:cs typeface="Arial" pitchFamily="34" charset="0"/>
              </a:rPr>
              <a:t>This is rather easy, too:</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double reduce( double      array[],</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solidFill>
                  <a:srgbClr val="FF0000"/>
                </a:solidFill>
                <a:effectLst/>
                <a:uLnTx/>
                <a:uFillTx/>
                <a:latin typeface="Consolas" panose="020B0609020204030204" pitchFamily="49" charset="0"/>
                <a:ea typeface="+mn-ea"/>
                <a:cs typeface="Arial" pitchFamily="34" charset="0"/>
              </a:rPr>
              <a:t>               std::</a:t>
            </a:r>
            <a:r>
              <a:rPr kumimoji="0" lang="en-US" sz="1600" b="0" i="0" u="none" strike="noStrike" kern="1200" cap="none" spc="0" normalizeH="0" baseline="0" noProof="0" dirty="0" err="1">
                <a:ln>
                  <a:noFill/>
                </a:ln>
                <a:solidFill>
                  <a:srgbClr val="FF0000"/>
                </a:solidFill>
                <a:effectLst/>
                <a:uLnTx/>
                <a:uFillTx/>
                <a:latin typeface="Consolas" panose="020B0609020204030204" pitchFamily="49" charset="0"/>
                <a:ea typeface="+mn-ea"/>
                <a:cs typeface="Arial" pitchFamily="34" charset="0"/>
              </a:rPr>
              <a:t>size_t</a:t>
            </a:r>
            <a:r>
              <a:rPr kumimoji="0" lang="en-US" sz="1600" b="0" i="0" u="none" strike="noStrike" kern="1200" cap="none" spc="0" normalizeH="0" baseline="0" noProof="0" dirty="0">
                <a:ln>
                  <a:noFill/>
                </a:ln>
                <a:solidFill>
                  <a:srgbClr val="FF0000"/>
                </a:solidFill>
                <a:effectLst/>
                <a:uLnTx/>
                <a:uFillTx/>
                <a:latin typeface="Consolas" panose="020B0609020204030204" pitchFamily="49" charset="0"/>
                <a:ea typeface="+mn-ea"/>
                <a:cs typeface="Arial" pitchFamily="34" charset="0"/>
              </a:rPr>
              <a:t> begin,</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lang="en-US" sz="1600" dirty="0">
                <a:solidFill>
                  <a:srgbClr val="FF0000"/>
                </a:solidFill>
                <a:latin typeface="Consolas" panose="020B0609020204030204" pitchFamily="49" charset="0"/>
              </a:rPr>
              <a:t>               std::</a:t>
            </a:r>
            <a:r>
              <a:rPr lang="en-US" sz="1600" dirty="0" err="1">
                <a:solidFill>
                  <a:srgbClr val="FF0000"/>
                </a:solidFill>
                <a:latin typeface="Consolas" panose="020B0609020204030204" pitchFamily="49" charset="0"/>
              </a:rPr>
              <a:t>size_t</a:t>
            </a:r>
            <a:r>
              <a:rPr lang="en-US" sz="1600" dirty="0">
                <a:solidFill>
                  <a:srgbClr val="FF0000"/>
                </a:solidFill>
                <a:latin typeface="Consolas" panose="020B0609020204030204" pitchFamily="49" charset="0"/>
              </a:rPr>
              <a:t> end,</a:t>
            </a:r>
            <a:endParaRPr kumimoji="0" lang="en-US" sz="1600" b="0" i="0" u="none" strike="noStrike" kern="1200" cap="none" spc="0" normalizeH="0" baseline="0" noProof="0" dirty="0">
              <a:ln>
                <a:noFill/>
              </a:ln>
              <a:solidFill>
                <a:srgbClr val="FF0000"/>
              </a:solidFill>
              <a:effectLst/>
              <a:uLnTx/>
              <a:uFillTx/>
              <a:latin typeface="Consolas" panose="020B0609020204030204" pitchFamily="49" charset="0"/>
              <a:ea typeface="+mn-ea"/>
              <a:cs typeface="Arial" pitchFamily="34" charset="0"/>
            </a:endParaRP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double      x0,</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std::function&lt;double(double, double)&gt; accumulator ) {</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double result{ x0 };</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for ( std::</a:t>
            </a:r>
            <a:r>
              <a:rPr kumimoji="0" lang="en-US" sz="1600" b="0" i="0" u="none" strike="noStrike" kern="1200" cap="none" spc="0" normalizeH="0" baseline="0" noProof="0" dirty="0" err="1">
                <a:ln>
                  <a:noFill/>
                </a:ln>
                <a:solidFill>
                  <a:prstClr val="black"/>
                </a:solidFill>
                <a:effectLst/>
                <a:uLnTx/>
                <a:uFillTx/>
                <a:latin typeface="Consolas" panose="020B0609020204030204" pitchFamily="49" charset="0"/>
                <a:ea typeface="+mn-ea"/>
                <a:cs typeface="Arial" pitchFamily="34" charset="0"/>
              </a:rPr>
              <a:t>size_t</a:t>
            </a: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k{</a:t>
            </a:r>
            <a:r>
              <a:rPr kumimoji="0" lang="en-US" sz="1600" b="0" i="0" u="none" strike="noStrike" kern="1200" cap="none" spc="0" normalizeH="0" baseline="0" noProof="0" dirty="0">
                <a:ln>
                  <a:noFill/>
                </a:ln>
                <a:solidFill>
                  <a:srgbClr val="FF0000"/>
                </a:solidFill>
                <a:effectLst/>
                <a:uLnTx/>
                <a:uFillTx/>
                <a:latin typeface="Consolas" panose="020B0609020204030204" pitchFamily="49" charset="0"/>
                <a:ea typeface="+mn-ea"/>
                <a:cs typeface="Arial" pitchFamily="34" charset="0"/>
              </a:rPr>
              <a:t>begin</a:t>
            </a: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k &lt; </a:t>
            </a:r>
            <a:r>
              <a:rPr kumimoji="0" lang="en-US" sz="1600" b="0" i="0" u="none" strike="noStrike" kern="1200" cap="none" spc="0" normalizeH="0" baseline="0" noProof="0" dirty="0">
                <a:ln>
                  <a:noFill/>
                </a:ln>
                <a:solidFill>
                  <a:srgbClr val="FF0000"/>
                </a:solidFill>
                <a:effectLst/>
                <a:uLnTx/>
                <a:uFillTx/>
                <a:latin typeface="Consolas" panose="020B0609020204030204" pitchFamily="49" charset="0"/>
                <a:ea typeface="+mn-ea"/>
                <a:cs typeface="Arial" pitchFamily="34" charset="0"/>
              </a:rPr>
              <a:t>end</a:t>
            </a: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++k ) {</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result = accumulator( result, array[k] );</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endPar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    return result;</a:t>
            </a:r>
          </a:p>
          <a:p>
            <a:pPr marL="400050" marR="0" lvl="1" indent="0" algn="just"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rPr>
              <a:t>}</a:t>
            </a:r>
            <a:endParaRPr kumimoji="0" lang="en-CA" sz="1600" b="0" i="0" u="none" strike="noStrike" kern="1200" cap="none" spc="0" normalizeH="0" baseline="0" noProof="0" dirty="0">
              <a:ln>
                <a:noFill/>
              </a:ln>
              <a:solidFill>
                <a:prstClr val="black"/>
              </a:solidFill>
              <a:effectLst/>
              <a:uLnTx/>
              <a:uFillTx/>
              <a:latin typeface="Consolas" panose="020B0609020204030204" pitchFamily="49" charset="0"/>
              <a:ea typeface="+mn-ea"/>
              <a:cs typeface="Arial" pitchFamily="34" charset="0"/>
            </a:endParaRPr>
          </a:p>
          <a:p>
            <a:pPr marL="457200" lvl="1" indent="0">
              <a:buNone/>
            </a:pPr>
            <a:endParaRPr lang="en-CA" dirty="0"/>
          </a:p>
        </p:txBody>
      </p:sp>
    </p:spTree>
    <p:extLst>
      <p:ext uri="{BB962C8B-B14F-4D97-AF65-F5344CB8AC3E}">
        <p14:creationId xmlns:p14="http://schemas.microsoft.com/office/powerpoint/2010/main" val="247892499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73714</TotalTime>
  <Words>1508</Words>
  <Application>Microsoft Office PowerPoint</Application>
  <PresentationFormat>On-screen Show (4:3)</PresentationFormat>
  <Paragraphs>204</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Consolas</vt:lpstr>
      <vt:lpstr>Constantia</vt:lpstr>
      <vt:lpstr>Georgia</vt:lpstr>
      <vt:lpstr>Times New Roman</vt:lpstr>
      <vt:lpstr>Custom Design</vt:lpstr>
      <vt:lpstr>Reduce</vt:lpstr>
      <vt:lpstr>Outline</vt:lpstr>
      <vt:lpstr>Introduction</vt:lpstr>
      <vt:lpstr>Introduction</vt:lpstr>
      <vt:lpstr>Introduction</vt:lpstr>
      <vt:lpstr>Introduction</vt:lpstr>
      <vt:lpstr>Initial implementation</vt:lpstr>
      <vt:lpstr>Initial implementation</vt:lpstr>
      <vt:lpstr>Generalizing the range</vt:lpstr>
      <vt:lpstr>Example 1</vt:lpstr>
      <vt:lpstr>Example 2</vt:lpstr>
      <vt:lpstr>The standard library</vt:lpstr>
      <vt:lpstr>The standard library</vt:lpstr>
      <vt:lpstr>Summary</vt:lpstr>
      <vt:lpstr>References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Harder</cp:lastModifiedBy>
  <cp:revision>1497</cp:revision>
  <dcterms:created xsi:type="dcterms:W3CDTF">2009-09-11T23:00:44Z</dcterms:created>
  <dcterms:modified xsi:type="dcterms:W3CDTF">2021-11-27T01:13:23Z</dcterms:modified>
</cp:coreProperties>
</file>